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2"/>
  </p:notesMasterIdLst>
  <p:handoutMasterIdLst>
    <p:handoutMasterId r:id="rId63"/>
  </p:handoutMasterIdLst>
  <p:sldIdLst>
    <p:sldId id="327" r:id="rId5"/>
    <p:sldId id="330" r:id="rId6"/>
    <p:sldId id="331" r:id="rId7"/>
    <p:sldId id="333" r:id="rId8"/>
    <p:sldId id="332" r:id="rId9"/>
    <p:sldId id="298" r:id="rId10"/>
    <p:sldId id="262" r:id="rId11"/>
    <p:sldId id="263" r:id="rId12"/>
    <p:sldId id="299" r:id="rId13"/>
    <p:sldId id="302" r:id="rId14"/>
    <p:sldId id="264" r:id="rId15"/>
    <p:sldId id="334" r:id="rId16"/>
    <p:sldId id="266" r:id="rId17"/>
    <p:sldId id="265" r:id="rId18"/>
    <p:sldId id="276" r:id="rId19"/>
    <p:sldId id="303" r:id="rId20"/>
    <p:sldId id="293" r:id="rId21"/>
    <p:sldId id="277" r:id="rId22"/>
    <p:sldId id="335" r:id="rId23"/>
    <p:sldId id="336" r:id="rId24"/>
    <p:sldId id="284" r:id="rId25"/>
    <p:sldId id="269" r:id="rId26"/>
    <p:sldId id="337" r:id="rId27"/>
    <p:sldId id="338" r:id="rId28"/>
    <p:sldId id="304" r:id="rId29"/>
    <p:sldId id="305" r:id="rId30"/>
    <p:sldId id="339" r:id="rId31"/>
    <p:sldId id="307" r:id="rId32"/>
    <p:sldId id="340" r:id="rId33"/>
    <p:sldId id="306" r:id="rId34"/>
    <p:sldId id="341" r:id="rId35"/>
    <p:sldId id="308" r:id="rId36"/>
    <p:sldId id="342" r:id="rId37"/>
    <p:sldId id="270" r:id="rId38"/>
    <p:sldId id="309" r:id="rId39"/>
    <p:sldId id="310" r:id="rId40"/>
    <p:sldId id="311" r:id="rId41"/>
    <p:sldId id="312" r:id="rId42"/>
    <p:sldId id="314" r:id="rId43"/>
    <p:sldId id="313" r:id="rId44"/>
    <p:sldId id="315" r:id="rId45"/>
    <p:sldId id="316" r:id="rId46"/>
    <p:sldId id="317" r:id="rId47"/>
    <p:sldId id="294" r:id="rId48"/>
    <p:sldId id="296" r:id="rId49"/>
    <p:sldId id="318" r:id="rId50"/>
    <p:sldId id="319" r:id="rId51"/>
    <p:sldId id="321" r:id="rId52"/>
    <p:sldId id="322" r:id="rId53"/>
    <p:sldId id="323" r:id="rId54"/>
    <p:sldId id="324" r:id="rId55"/>
    <p:sldId id="288" r:id="rId56"/>
    <p:sldId id="289" r:id="rId57"/>
    <p:sldId id="320" r:id="rId58"/>
    <p:sldId id="274" r:id="rId59"/>
    <p:sldId id="275" r:id="rId60"/>
    <p:sldId id="329"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46"/>
    <p:restoredTop sz="85109"/>
  </p:normalViewPr>
  <p:slideViewPr>
    <p:cSldViewPr snapToGrid="0" snapToObjects="1">
      <p:cViewPr varScale="1">
        <p:scale>
          <a:sx n="115" d="100"/>
          <a:sy n="115" d="100"/>
        </p:scale>
        <p:origin x="84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11/21/24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646723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E6FC6-0CB9-4E18-1127-271AA1A53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489D1-5F85-2AA9-B9E7-7CB45F10D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CAAE7-5917-DACC-3FB3-50F111F6685E}"/>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F434E294-54FE-7B72-A73F-7692D0077C1D}"/>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23886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47052-96EE-C510-E2B0-B0EE39CC90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30979D-EF75-F9D7-1861-225F7FA71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F2141-25A5-371D-DE05-0FC4680718E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F98FA5F-B2B6-4186-2077-106362108FBE}"/>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965102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9138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550908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66994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276401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3239832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33021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4FBCE-14D9-A150-C463-34298674FE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68FB4-FE83-393E-E7FC-9FAF5E7DDF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5B6C7-8468-CD10-C7DA-857A572E93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50970E-D069-414A-D880-01DEC8B7E96D}"/>
              </a:ext>
            </a:extLst>
          </p:cNvPr>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14443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326167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7618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4287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45613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51920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yroBBMC/IBM_Applied_Data_Science_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PyroBBMC/IBM_Applied_Data_Science_Capstone/blob/main/labs-jupyter-spacex-Data%20wrangling.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yroBBMC/IBM_Applied_Data_Science_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PyroBBMC/IBM_Applied_Data_Science_Capstone/blob/main/jupyter-labs-eda-sql-coursera_sqllite.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PyroBBMC/IBM_Applied_Data_Science_Capstone/blob/main/lab_jupyter_launch_site_loca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PyroBBMC/IBM_Applied_Data_Science_Capstone/blob/main/spacex_dash_app.p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yroBBMC/IBM_Applied_Data_Science_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PyroBBMC/IBM_Applied_Data_Science_Capstone"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yroBBMC/IBM_Applied_Data_Science_Capstone/commit/62ad98a53ff9e4f4c0bdb23fdab9469a810b7cd8"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Toriano</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Triche</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11/21/2024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6292428" cy="4987653"/>
          </a:xfrm>
          <a:prstGeom prst="rect">
            <a:avLst/>
          </a:prstGeom>
        </p:spPr>
        <p:txBody>
          <a:bodyPr lIns="91440" tIns="45720" rIns="91440" bIns="45720" anchor="t">
            <a:noAutofit/>
          </a:bodyPr>
          <a:lstStyle/>
          <a:p>
            <a:pPr>
              <a:lnSpc>
                <a:spcPct val="100000"/>
              </a:lnSpc>
              <a:spcBef>
                <a:spcPts val="1400"/>
              </a:spcBef>
            </a:pPr>
            <a:r>
              <a:rPr lang="en-US" sz="1200" b="1" dirty="0"/>
              <a:t>Start</a:t>
            </a:r>
            <a:r>
              <a:rPr lang="en-US" sz="1200" dirty="0"/>
              <a:t>: Begin the web scraping process for Falcon 9 launch data.</a:t>
            </a:r>
          </a:p>
          <a:p>
            <a:pPr>
              <a:lnSpc>
                <a:spcPct val="100000"/>
              </a:lnSpc>
              <a:spcBef>
                <a:spcPts val="1400"/>
              </a:spcBef>
            </a:pPr>
            <a:r>
              <a:rPr lang="en-US" sz="1200" b="1" dirty="0"/>
              <a:t>Identify Target URL</a:t>
            </a:r>
            <a:r>
              <a:rPr lang="en-US" sz="1200" dirty="0"/>
              <a:t>: Select the Wikipedia page “List of Falcon 9 and Falcon Heavy launches.”</a:t>
            </a:r>
          </a:p>
          <a:p>
            <a:pPr>
              <a:lnSpc>
                <a:spcPct val="100000"/>
              </a:lnSpc>
              <a:spcBef>
                <a:spcPts val="1400"/>
              </a:spcBef>
            </a:pPr>
            <a:r>
              <a:rPr lang="en-US" sz="1200" b="1" dirty="0"/>
              <a:t>Send HTTP Request</a:t>
            </a:r>
            <a:r>
              <a:rPr lang="en-US" sz="1200" dirty="0"/>
              <a:t>: Use Python's requests library to fetch the HTML content of the page.</a:t>
            </a:r>
          </a:p>
          <a:p>
            <a:pPr>
              <a:lnSpc>
                <a:spcPct val="100000"/>
              </a:lnSpc>
              <a:spcBef>
                <a:spcPts val="1400"/>
              </a:spcBef>
            </a:pPr>
            <a:r>
              <a:rPr lang="en-US" sz="1200" b="1" dirty="0"/>
              <a:t>Parse HTML Response</a:t>
            </a:r>
            <a:r>
              <a:rPr lang="en-US" sz="1200" dirty="0"/>
              <a:t>: Use </a:t>
            </a:r>
            <a:r>
              <a:rPr lang="en-US" sz="1200" dirty="0" err="1"/>
              <a:t>BeautifulSoup</a:t>
            </a:r>
            <a:r>
              <a:rPr lang="en-US" sz="1200" dirty="0"/>
              <a:t> to parse the webpage's HTML and locate relevant tables and tags.</a:t>
            </a:r>
          </a:p>
          <a:p>
            <a:pPr>
              <a:lnSpc>
                <a:spcPct val="100000"/>
              </a:lnSpc>
              <a:spcBef>
                <a:spcPts val="1400"/>
              </a:spcBef>
            </a:pPr>
            <a:r>
              <a:rPr lang="en-US" sz="1200" b="1" dirty="0"/>
              <a:t>Extract Launch Data</a:t>
            </a:r>
            <a:r>
              <a:rPr lang="en-US" sz="1200" dirty="0"/>
              <a:t>: Extract data such as payload, launch site, dates, or outcomes from HTML tables or tags.</a:t>
            </a:r>
          </a:p>
          <a:p>
            <a:pPr>
              <a:lnSpc>
                <a:spcPct val="100000"/>
              </a:lnSpc>
              <a:spcBef>
                <a:spcPts val="1400"/>
              </a:spcBef>
            </a:pPr>
            <a:r>
              <a:rPr lang="en-US" sz="1200" b="1" dirty="0"/>
              <a:t>Clean and Format Data</a:t>
            </a:r>
            <a:r>
              <a:rPr lang="en-US" sz="1200" dirty="0"/>
              <a:t>: Remove HTML artifacts, handle missing values, and structure the data for analysis.</a:t>
            </a:r>
          </a:p>
          <a:p>
            <a:pPr>
              <a:lnSpc>
                <a:spcPct val="100000"/>
              </a:lnSpc>
              <a:spcBef>
                <a:spcPts val="1400"/>
              </a:spcBef>
            </a:pPr>
            <a:r>
              <a:rPr lang="en-US" sz="1200" b="1" dirty="0"/>
              <a:t>Store Data</a:t>
            </a:r>
            <a:r>
              <a:rPr lang="en-US" sz="1200" dirty="0"/>
              <a:t>: Save the cleaned data locally as a CSV or database entry for integration with other datasets.</a:t>
            </a:r>
          </a:p>
          <a:p>
            <a:pPr>
              <a:lnSpc>
                <a:spcPct val="100000"/>
              </a:lnSpc>
              <a:spcBef>
                <a:spcPts val="1400"/>
              </a:spcBef>
            </a:pPr>
            <a:r>
              <a:rPr lang="en-US" sz="1200" b="1" dirty="0"/>
              <a:t>End</a:t>
            </a:r>
            <a:r>
              <a:rPr lang="en-US" sz="1200" dirty="0"/>
              <a:t>: Conclude the web scraping process.</a:t>
            </a: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PyroBBMC</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IBM_Applied_Data_Science_Capstone</a:t>
            </a:r>
            <a:r>
              <a:rPr lang="en-US" sz="2200" dirty="0">
                <a:solidFill>
                  <a:schemeClr val="accent3">
                    <a:lumMod val="25000"/>
                  </a:schemeClr>
                </a:solidFill>
                <a:latin typeface="Abadi" panose="020B0604020104020204" pitchFamily="34" charset="0"/>
                <a:hlinkClick r:id="rId3"/>
              </a:rPr>
              <a:t>/blob/main/</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-labs-</a:t>
            </a:r>
            <a:r>
              <a:rPr lang="en-US" sz="2200" dirty="0" err="1">
                <a:solidFill>
                  <a:schemeClr val="accent3">
                    <a:lumMod val="25000"/>
                  </a:schemeClr>
                </a:solidFill>
                <a:latin typeface="Abadi" panose="020B0604020104020204" pitchFamily="34" charset="0"/>
                <a:hlinkClick r:id="rId3"/>
              </a:rPr>
              <a:t>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7627434" y="1792288"/>
            <a:ext cx="3743828"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a:extLst>
              <a:ext uri="{FF2B5EF4-FFF2-40B4-BE49-F238E27FC236}">
                <a16:creationId xmlns:a16="http://schemas.microsoft.com/office/drawing/2014/main" id="{0F5C03E1-80A7-F574-032B-5B331596FA0F}"/>
              </a:ext>
            </a:extLst>
          </p:cNvPr>
          <p:cNvPicPr>
            <a:picLocks noChangeAspect="1"/>
          </p:cNvPicPr>
          <p:nvPr/>
        </p:nvPicPr>
        <p:blipFill>
          <a:blip r:embed="rId4"/>
          <a:stretch>
            <a:fillRect/>
          </a:stretch>
        </p:blipFill>
        <p:spPr>
          <a:xfrm>
            <a:off x="7580328" y="1331696"/>
            <a:ext cx="3838039" cy="4987654"/>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a:buFont typeface="+mj-lt"/>
              <a:buAutoNum type="arabicPeriod"/>
            </a:pPr>
            <a:r>
              <a:rPr lang="en-US" sz="1600" b="1" dirty="0"/>
              <a:t>Data Validation:</a:t>
            </a:r>
            <a:endParaRPr lang="en-US" sz="1600" dirty="0"/>
          </a:p>
          <a:p>
            <a:pPr marL="742950" lvl="1" indent="-285750">
              <a:buFont typeface="+mj-lt"/>
              <a:buAutoNum type="arabicPeriod"/>
            </a:pPr>
            <a:r>
              <a:rPr lang="en-US" sz="1600" dirty="0"/>
              <a:t>Checked data retrieved from the SpaceX API and web scraping for accuracy and completeness.</a:t>
            </a:r>
          </a:p>
          <a:p>
            <a:pPr marL="742950" lvl="1" indent="-285750">
              <a:buFont typeface="+mj-lt"/>
              <a:buAutoNum type="arabicPeriod"/>
            </a:pPr>
            <a:r>
              <a:rPr lang="en-US" sz="1600" dirty="0"/>
              <a:t>Verified the consistency of records, ensuring no missing or duplicate entries.</a:t>
            </a:r>
          </a:p>
          <a:p>
            <a:pPr>
              <a:buFont typeface="+mj-lt"/>
              <a:buAutoNum type="arabicPeriod"/>
            </a:pPr>
            <a:r>
              <a:rPr lang="en-US" sz="1600" b="1" dirty="0"/>
              <a:t>Data Cleaning:</a:t>
            </a:r>
            <a:endParaRPr lang="en-US" sz="1600" dirty="0"/>
          </a:p>
          <a:p>
            <a:pPr marL="742950" lvl="1" indent="-285750">
              <a:buFont typeface="+mj-lt"/>
              <a:buAutoNum type="arabicPeriod"/>
            </a:pPr>
            <a:r>
              <a:rPr lang="en-US" sz="1600" dirty="0"/>
              <a:t>Removed irrelevant or redundant data points (e.g., unrelated launch details).</a:t>
            </a:r>
          </a:p>
          <a:p>
            <a:pPr marL="742950" lvl="1" indent="-285750">
              <a:buFont typeface="+mj-lt"/>
              <a:buAutoNum type="arabicPeriod"/>
            </a:pPr>
            <a:r>
              <a:rPr lang="en-US" sz="1600" dirty="0"/>
              <a:t>Addressed missing values by imputation or exclusion, depending on their significance.</a:t>
            </a:r>
          </a:p>
          <a:p>
            <a:pPr marL="742950" lvl="1" indent="-285750">
              <a:buFont typeface="+mj-lt"/>
              <a:buAutoNum type="arabicPeriod"/>
            </a:pPr>
            <a:r>
              <a:rPr lang="en-US" sz="1600" dirty="0"/>
              <a:t>Standardized date formats and normalized categorical data (e.g., orbit types).</a:t>
            </a:r>
          </a:p>
          <a:p>
            <a:pPr>
              <a:buFont typeface="+mj-lt"/>
              <a:buAutoNum type="arabicPeriod"/>
            </a:pPr>
            <a:r>
              <a:rPr lang="en-US" sz="1600" b="1" dirty="0"/>
              <a:t>Data Transformation:</a:t>
            </a:r>
            <a:endParaRPr lang="en-US" sz="1600" dirty="0"/>
          </a:p>
          <a:p>
            <a:pPr marL="742950" lvl="1" indent="-285750">
              <a:buFont typeface="+mj-lt"/>
              <a:buAutoNum type="arabicPeriod"/>
            </a:pPr>
            <a:r>
              <a:rPr lang="en-US" sz="1600" dirty="0"/>
              <a:t>Created a binary target column, Class, to indicate successful (1) or unsuccessful (0) landings.</a:t>
            </a:r>
          </a:p>
          <a:p>
            <a:pPr marL="742950" lvl="1" indent="-285750">
              <a:buFont typeface="+mj-lt"/>
              <a:buAutoNum type="arabicPeriod"/>
            </a:pPr>
            <a:r>
              <a:rPr lang="en-US" sz="1600" dirty="0"/>
              <a:t>Converted categorical variables (e.g., launch site, orbit) into numerical encodings for modeling.</a:t>
            </a:r>
          </a:p>
          <a:p>
            <a:pPr>
              <a:buFont typeface="+mj-lt"/>
              <a:buAutoNum type="arabicPeriod"/>
            </a:pPr>
            <a:r>
              <a:rPr lang="en-US" sz="1600" b="1" dirty="0"/>
              <a:t>Feature Engineering:</a:t>
            </a:r>
            <a:endParaRPr lang="en-US" sz="1600" dirty="0"/>
          </a:p>
          <a:p>
            <a:pPr marL="742950" lvl="1" indent="-285750">
              <a:buFont typeface="+mj-lt"/>
              <a:buAutoNum type="arabicPeriod"/>
            </a:pPr>
            <a:r>
              <a:rPr lang="en-US" sz="1600" dirty="0"/>
              <a:t>Generated new features, such as payload mass ranges and distance of launch sites from landing zones.</a:t>
            </a:r>
          </a:p>
          <a:p>
            <a:pPr marL="742950" lvl="1" indent="-285750">
              <a:buFont typeface="+mj-lt"/>
              <a:buAutoNum type="arabicPeriod"/>
            </a:pPr>
            <a:r>
              <a:rPr lang="en-US" sz="1600" dirty="0"/>
              <a:t>Aggregated data by launch site and orbit to identify patterns.</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71F8EAE-F8D8-1CC8-7100-028107B618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BF3B3-90D4-4A57-2C8B-207F9F29AA62}"/>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78A5F4C1-C79D-F4B5-6626-CF1CB43ED650}"/>
              </a:ext>
            </a:extLst>
          </p:cNvPr>
          <p:cNvSpPr>
            <a:spLocks noGrp="1"/>
          </p:cNvSpPr>
          <p:nvPr>
            <p:ph idx="4294967295"/>
          </p:nvPr>
        </p:nvSpPr>
        <p:spPr>
          <a:xfrm>
            <a:off x="770011" y="1825624"/>
            <a:ext cx="8975652" cy="4920863"/>
          </a:xfrm>
          <a:prstGeom prst="rect">
            <a:avLst/>
          </a:prstGeom>
        </p:spPr>
        <p:txBody>
          <a:bodyPr/>
          <a:lstStyle/>
          <a:p>
            <a:pPr marL="0" indent="0">
              <a:buNone/>
            </a:pPr>
            <a:r>
              <a:rPr lang="en-US" sz="1600" b="1" dirty="0"/>
              <a:t>5. Data Integration:</a:t>
            </a:r>
            <a:endParaRPr lang="en-US" sz="1600" dirty="0"/>
          </a:p>
          <a:p>
            <a:pPr marL="742950" lvl="1" indent="-285750">
              <a:buFont typeface="+mj-lt"/>
              <a:buAutoNum type="arabicPeriod"/>
            </a:pPr>
            <a:r>
              <a:rPr lang="en-US" sz="1600" dirty="0"/>
              <a:t>Merged datasets from the SpaceX API and web scraping to create a unified dataset.</a:t>
            </a:r>
          </a:p>
          <a:p>
            <a:pPr marL="742950" lvl="1" indent="-285750">
              <a:buFont typeface="+mj-lt"/>
              <a:buAutoNum type="arabicPeriod"/>
            </a:pPr>
            <a:r>
              <a:rPr lang="en-US" sz="1600" dirty="0"/>
              <a:t>Reconciled overlapping data fields to ensure consistency across sources.</a:t>
            </a:r>
          </a:p>
          <a:p>
            <a:pPr marL="0" indent="0">
              <a:buNone/>
            </a:pPr>
            <a:r>
              <a:rPr lang="en-US" sz="1600" b="1" dirty="0"/>
              <a:t>6. Exploratory Analysis:</a:t>
            </a:r>
            <a:endParaRPr lang="en-US" sz="1600" dirty="0"/>
          </a:p>
          <a:p>
            <a:pPr marL="742950" lvl="1" indent="-285750">
              <a:buFont typeface="+mj-lt"/>
              <a:buAutoNum type="arabicPeriod"/>
            </a:pPr>
            <a:r>
              <a:rPr lang="en-US" sz="1600" dirty="0"/>
              <a:t>Conducted initial statistical analyses to identify relationships between features and outcomes.</a:t>
            </a:r>
          </a:p>
          <a:p>
            <a:pPr marL="742950" lvl="1" indent="-285750">
              <a:buFont typeface="+mj-lt"/>
              <a:buAutoNum type="arabicPeriod"/>
            </a:pPr>
            <a:r>
              <a:rPr lang="en-US" sz="1600" dirty="0"/>
              <a:t>Visualized data trends using tools like Matplotlib and Seaborn.</a:t>
            </a:r>
          </a:p>
          <a:p>
            <a:pPr marL="0" indent="0">
              <a:buNone/>
            </a:pPr>
            <a:r>
              <a:rPr lang="en-US" sz="1600" b="1" dirty="0"/>
              <a:t>7. Data Scaling:</a:t>
            </a:r>
            <a:endParaRPr lang="en-US" sz="1600" dirty="0"/>
          </a:p>
          <a:p>
            <a:pPr marL="742950" lvl="1" indent="-285750">
              <a:buFont typeface="+mj-lt"/>
              <a:buAutoNum type="arabicPeriod"/>
            </a:pPr>
            <a:r>
              <a:rPr lang="en-US" sz="1600" dirty="0"/>
              <a:t>Normalized continuous variables, such as payload mass, to ensure uniform scaling for machine learning models.</a:t>
            </a:r>
          </a:p>
          <a:p>
            <a:pPr marL="0" indent="0">
              <a:buNone/>
            </a:pPr>
            <a:r>
              <a:rPr lang="en-US" sz="1600" b="1" dirty="0"/>
              <a:t>8. Dataset Splitting:</a:t>
            </a:r>
            <a:endParaRPr lang="en-US" sz="1600" dirty="0"/>
          </a:p>
          <a:p>
            <a:pPr marL="742950" lvl="1" indent="-285750">
              <a:buFont typeface="+mj-lt"/>
              <a:buAutoNum type="arabicPeriod"/>
            </a:pPr>
            <a:r>
              <a:rPr lang="en-US" sz="1600" dirty="0"/>
              <a:t>Split the data into training and testing sets for model development and evaluation, maintaining balance in target classes.</a:t>
            </a:r>
          </a:p>
          <a:p>
            <a:pPr marL="457200" lvl="1" indent="0">
              <a:buNone/>
            </a:pPr>
            <a:endParaRPr lang="en-US" sz="1600" dirty="0"/>
          </a:p>
          <a:p>
            <a:pPr marL="0" indent="0">
              <a:buNone/>
            </a:pPr>
            <a:r>
              <a:rPr lang="en-US" sz="1600" dirty="0"/>
              <a:t>These steps ensured that the dataset was clean, consistent, and ready for advanced analysis and predictive modeling.</a:t>
            </a:r>
          </a:p>
          <a:p>
            <a:pPr marL="0" indent="0">
              <a:buNone/>
            </a:pPr>
            <a:r>
              <a:rPr lang="en-US" sz="1600" dirty="0">
                <a:hlinkClick r:id="rId4"/>
              </a:rPr>
              <a:t>https://</a:t>
            </a:r>
            <a:r>
              <a:rPr lang="en-US" sz="1600" dirty="0" err="1">
                <a:hlinkClick r:id="rId4"/>
              </a:rPr>
              <a:t>github.com</a:t>
            </a:r>
            <a:r>
              <a:rPr lang="en-US" sz="1600" dirty="0">
                <a:hlinkClick r:id="rId4"/>
              </a:rPr>
              <a:t>/</a:t>
            </a:r>
            <a:r>
              <a:rPr lang="en-US" sz="1600" dirty="0" err="1">
                <a:hlinkClick r:id="rId4"/>
              </a:rPr>
              <a:t>PyroBBMC</a:t>
            </a:r>
            <a:r>
              <a:rPr lang="en-US" sz="1600" dirty="0">
                <a:hlinkClick r:id="rId4"/>
              </a:rPr>
              <a:t>/</a:t>
            </a:r>
            <a:r>
              <a:rPr lang="en-US" sz="1600" dirty="0" err="1">
                <a:hlinkClick r:id="rId4"/>
              </a:rPr>
              <a:t>IBM_Applied_Data_Science_Capstone</a:t>
            </a:r>
            <a:r>
              <a:rPr lang="en-US" sz="1600" dirty="0">
                <a:hlinkClick r:id="rId4"/>
              </a:rPr>
              <a:t>/blob/main/labs-jupyter-spacex-Data%20wrangling.ipynb</a:t>
            </a:r>
            <a:endParaRPr lang="en-US" sz="1600" dirty="0"/>
          </a:p>
        </p:txBody>
      </p:sp>
      <p:sp>
        <p:nvSpPr>
          <p:cNvPr id="8" name="Title 1">
            <a:extLst>
              <a:ext uri="{FF2B5EF4-FFF2-40B4-BE49-F238E27FC236}">
                <a16:creationId xmlns:a16="http://schemas.microsoft.com/office/drawing/2014/main" id="{5E696E8A-A679-B1DF-5E18-48556DA19C8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Cont.</a:t>
            </a:r>
          </a:p>
        </p:txBody>
      </p:sp>
    </p:spTree>
    <p:extLst>
      <p:ext uri="{BB962C8B-B14F-4D97-AF65-F5344CB8AC3E}">
        <p14:creationId xmlns:p14="http://schemas.microsoft.com/office/powerpoint/2010/main" val="3384457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buFont typeface="Arial" panose="020B0604020202020204" pitchFamily="34" charset="0"/>
              <a:buChar char="•"/>
            </a:pPr>
            <a:r>
              <a:rPr lang="en-US" sz="1600" b="1" dirty="0"/>
              <a:t>Scatter Plots:</a:t>
            </a:r>
            <a:r>
              <a:rPr lang="en-US" sz="1600" dirty="0"/>
              <a:t> Visualized relationships between payload mass and landing success to identify trends.</a:t>
            </a:r>
          </a:p>
          <a:p>
            <a:pPr>
              <a:buFont typeface="Arial" panose="020B0604020202020204" pitchFamily="34" charset="0"/>
              <a:buChar char="•"/>
            </a:pPr>
            <a:r>
              <a:rPr lang="en-US" sz="1600" b="1" dirty="0"/>
              <a:t>Bar Charts:</a:t>
            </a:r>
            <a:r>
              <a:rPr lang="en-US" sz="1600" dirty="0"/>
              <a:t> Compared success rates across launch sites and orbit types to pinpoint high-performing categories.</a:t>
            </a:r>
          </a:p>
          <a:p>
            <a:pPr>
              <a:buFont typeface="Arial" panose="020B0604020202020204" pitchFamily="34" charset="0"/>
              <a:buChar char="•"/>
            </a:pPr>
            <a:r>
              <a:rPr lang="en-US" sz="1600" b="1" dirty="0"/>
              <a:t>Line Charts:</a:t>
            </a:r>
            <a:r>
              <a:rPr lang="en-US" sz="1600" dirty="0"/>
              <a:t> Illustrated success rate trends over time to track improvements in technology.</a:t>
            </a:r>
          </a:p>
          <a:p>
            <a:pPr>
              <a:buFont typeface="Arial" panose="020B0604020202020204" pitchFamily="34" charset="0"/>
              <a:buChar char="•"/>
            </a:pPr>
            <a:r>
              <a:rPr lang="en-US" sz="1600" b="1" dirty="0"/>
              <a:t>Pie Charts:</a:t>
            </a:r>
            <a:r>
              <a:rPr lang="en-US" sz="1600" dirty="0"/>
              <a:t> Showed proportions of successful and unsuccessful landings for overall insights.</a:t>
            </a:r>
          </a:p>
          <a:p>
            <a:pPr>
              <a:buFont typeface="Arial" panose="020B0604020202020204" pitchFamily="34" charset="0"/>
              <a:buChar char="•"/>
            </a:pPr>
            <a:r>
              <a:rPr lang="en-US" sz="1600" b="1" dirty="0"/>
              <a:t>Geospatial Maps (Folium):</a:t>
            </a:r>
            <a:r>
              <a:rPr lang="en-US" sz="1600" dirty="0"/>
              <a:t> Displayed launch sites and their proximity to coasts and landing zones, highlighting geographical impacts.</a:t>
            </a:r>
          </a:p>
          <a:p>
            <a:pPr>
              <a:buFont typeface="Arial" panose="020B0604020202020204" pitchFamily="34" charset="0"/>
              <a:buChar char="•"/>
            </a:pPr>
            <a:r>
              <a:rPr lang="en-US" sz="1600" b="1" dirty="0"/>
              <a:t>Box Plots:</a:t>
            </a:r>
            <a:r>
              <a:rPr lang="en-US" sz="1600" dirty="0"/>
              <a:t> Analyzed payload mass distributions by success to detect outliers or critical ranges.</a:t>
            </a:r>
          </a:p>
          <a:p>
            <a:pPr>
              <a:buFont typeface="Arial" panose="020B0604020202020204" pitchFamily="34" charset="0"/>
              <a:buChar char="•"/>
            </a:pPr>
            <a:r>
              <a:rPr lang="en-US" sz="1600" b="1" dirty="0"/>
              <a:t>Heatmaps (Correlation Matrix):</a:t>
            </a:r>
            <a:r>
              <a:rPr lang="en-US" sz="1600" dirty="0"/>
              <a:t> Explored relationships among variables to identify significant predictors.</a:t>
            </a:r>
          </a:p>
          <a:p>
            <a:r>
              <a:rPr lang="en-US" sz="1600" dirty="0"/>
              <a:t>These visualizations provided clear, actionable insights into the factors affecting Falcon 9 landing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PyroBBMC</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IBM_Applied_Data_Science_Capstone</a:t>
            </a:r>
            <a:r>
              <a:rPr lang="en-US" sz="2200" dirty="0">
                <a:solidFill>
                  <a:schemeClr val="accent3">
                    <a:lumMod val="25000"/>
                  </a:schemeClr>
                </a:solidFill>
                <a:latin typeface="Abadi" panose="020B0604020104020204" pitchFamily="34" charset="0"/>
                <a:hlinkClick r:id="rId3"/>
              </a:rPr>
              <a:t>/blob/main/</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-labs-</a:t>
            </a:r>
            <a:r>
              <a:rPr lang="en-US" sz="2200" dirty="0" err="1">
                <a:solidFill>
                  <a:schemeClr val="accent3">
                    <a:lumMod val="25000"/>
                  </a:schemeClr>
                </a:solidFill>
                <a:latin typeface="Abadi" panose="020B0604020104020204" pitchFamily="34" charset="0"/>
                <a:hlinkClick r:id="rId3"/>
              </a:rPr>
              <a:t>eda</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buFont typeface="Arial" panose="020B0604020202020204" pitchFamily="34" charset="0"/>
              <a:buChar char="•"/>
            </a:pPr>
            <a:r>
              <a:rPr lang="en-US" sz="1600" b="1" dirty="0"/>
              <a:t>Extracted Unique Launch Sites:</a:t>
            </a:r>
            <a:r>
              <a:rPr lang="en-US" sz="1600" dirty="0"/>
              <a:t> Queried distinct launch sites to analyze site-specific success rates.</a:t>
            </a:r>
          </a:p>
          <a:p>
            <a:pPr>
              <a:buFont typeface="Arial" panose="020B0604020202020204" pitchFamily="34" charset="0"/>
              <a:buChar char="•"/>
            </a:pPr>
            <a:r>
              <a:rPr lang="en-US" sz="1600" b="1" dirty="0"/>
              <a:t>Counted Launches by Site:</a:t>
            </a:r>
            <a:r>
              <a:rPr lang="en-US" sz="1600" dirty="0"/>
              <a:t> Counted the number of launches at each site to compare activity levels.</a:t>
            </a:r>
          </a:p>
          <a:p>
            <a:pPr>
              <a:buFont typeface="Arial" panose="020B0604020202020204" pitchFamily="34" charset="0"/>
              <a:buChar char="•"/>
            </a:pPr>
            <a:r>
              <a:rPr lang="en-US" sz="1600" b="1" dirty="0"/>
              <a:t>Filtered Successful Landings:</a:t>
            </a:r>
            <a:r>
              <a:rPr lang="en-US" sz="1600" dirty="0"/>
              <a:t> Retrieved data for launches with successful landings (Class = 1) to analyze patterns.</a:t>
            </a:r>
          </a:p>
          <a:p>
            <a:pPr>
              <a:buFont typeface="Arial" panose="020B0604020202020204" pitchFamily="34" charset="0"/>
              <a:buChar char="•"/>
            </a:pPr>
            <a:r>
              <a:rPr lang="en-US" sz="1600" b="1" dirty="0"/>
              <a:t>Calculated Payload Mass Averages:</a:t>
            </a:r>
            <a:r>
              <a:rPr lang="en-US" sz="1600" dirty="0"/>
              <a:t> Computed average payload mass for successful and unsuccessful launches.</a:t>
            </a:r>
          </a:p>
          <a:p>
            <a:pPr>
              <a:buFont typeface="Arial" panose="020B0604020202020204" pitchFamily="34" charset="0"/>
              <a:buChar char="•"/>
            </a:pPr>
            <a:r>
              <a:rPr lang="en-US" sz="1600" b="1" dirty="0"/>
              <a:t>Grouped Data by Orbit Type:</a:t>
            </a:r>
            <a:r>
              <a:rPr lang="en-US" sz="1600" dirty="0"/>
              <a:t> Aggregated launches by orbit type to evaluate success rates in different orbits.</a:t>
            </a:r>
          </a:p>
          <a:p>
            <a:pPr>
              <a:buFont typeface="Arial" panose="020B0604020202020204" pitchFamily="34" charset="0"/>
              <a:buChar char="•"/>
            </a:pPr>
            <a:r>
              <a:rPr lang="en-US" sz="1600" b="1" dirty="0"/>
              <a:t>Queried Launch Trends by Year:</a:t>
            </a:r>
            <a:r>
              <a:rPr lang="en-US" sz="1600" dirty="0"/>
              <a:t> Filtered launches by year to observe annual success trends.</a:t>
            </a:r>
          </a:p>
          <a:p>
            <a:pPr>
              <a:buFont typeface="Arial" panose="020B0604020202020204" pitchFamily="34" charset="0"/>
              <a:buChar char="•"/>
            </a:pPr>
            <a:r>
              <a:rPr lang="en-US" sz="1600" b="1" dirty="0"/>
              <a:t>Combined Launch Site and Success Rate Data:</a:t>
            </a:r>
            <a:r>
              <a:rPr lang="en-US" sz="1600" dirty="0"/>
              <a:t> Merged launch site data with landing success rates for comparative analysis.</a:t>
            </a:r>
          </a:p>
          <a:p>
            <a:pPr>
              <a:buFont typeface="Arial" panose="020B0604020202020204" pitchFamily="34" charset="0"/>
              <a:buChar char="•"/>
            </a:pPr>
            <a:r>
              <a:rPr lang="en-US" sz="1600" b="1" dirty="0"/>
              <a:t>Identified Maximum Payloads:</a:t>
            </a:r>
            <a:r>
              <a:rPr lang="en-US" sz="1600" dirty="0"/>
              <a:t> Retrieved launches with the maximum payload mass to study outliers.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https://github.com/PyroBBMC/IBM_Applied_Data_Science_Capstone/blob/main/jupyter-labs-eda-sql-coursera_sqllite.ipynb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1600" b="1" dirty="0"/>
              <a:t>Markers:</a:t>
            </a:r>
            <a:r>
              <a:rPr lang="en-US" sz="1600" dirty="0"/>
              <a:t> Placed on launch sites to identify their exact geographic locations.</a:t>
            </a:r>
          </a:p>
          <a:p>
            <a:pPr>
              <a:lnSpc>
                <a:spcPct val="100000"/>
              </a:lnSpc>
              <a:spcBef>
                <a:spcPts val="1400"/>
              </a:spcBef>
            </a:pPr>
            <a:r>
              <a:rPr lang="en-US" sz="1600" b="1" dirty="0"/>
              <a:t>Popup Labels:</a:t>
            </a:r>
            <a:r>
              <a:rPr lang="en-US" sz="1600" dirty="0"/>
              <a:t> Added descriptive information for each marker, such as site names and success rates.</a:t>
            </a:r>
          </a:p>
          <a:p>
            <a:pPr>
              <a:lnSpc>
                <a:spcPct val="100000"/>
              </a:lnSpc>
              <a:spcBef>
                <a:spcPts val="1400"/>
              </a:spcBef>
            </a:pPr>
            <a:r>
              <a:rPr lang="en-US" sz="1600" b="1" dirty="0"/>
              <a:t>Circles:</a:t>
            </a:r>
            <a:r>
              <a:rPr lang="en-US" sz="1600" dirty="0"/>
              <a:t> Used to highlight areas around launch sites, representing proximity zones or safety buffers.</a:t>
            </a:r>
          </a:p>
          <a:p>
            <a:pPr>
              <a:lnSpc>
                <a:spcPct val="100000"/>
              </a:lnSpc>
              <a:spcBef>
                <a:spcPts val="1400"/>
              </a:spcBef>
            </a:pPr>
            <a:r>
              <a:rPr lang="en-US" sz="1600" b="1" dirty="0"/>
              <a:t>Polylines:</a:t>
            </a:r>
            <a:r>
              <a:rPr lang="en-US" sz="1600" dirty="0"/>
              <a:t> Drawn to visualize distances between launch sites and landing zones, showing trajectory paths.</a:t>
            </a:r>
          </a:p>
          <a:p>
            <a:pPr>
              <a:lnSpc>
                <a:spcPct val="100000"/>
              </a:lnSpc>
              <a:spcBef>
                <a:spcPts val="1400"/>
              </a:spcBef>
            </a:pPr>
            <a:r>
              <a:rPr lang="en-US" sz="1600" b="1" dirty="0"/>
              <a:t>Color-Coded Markers:</a:t>
            </a:r>
            <a:r>
              <a:rPr lang="en-US" sz="1600" dirty="0"/>
              <a:t> Differentiated success (green) and failure (red) outcomes for clear visual comparison.</a:t>
            </a:r>
          </a:p>
          <a:p>
            <a:pPr>
              <a:lnSpc>
                <a:spcPct val="100000"/>
              </a:lnSpc>
              <a:spcBef>
                <a:spcPts val="1400"/>
              </a:spcBef>
            </a:pPr>
            <a:r>
              <a:rPr lang="en-US" sz="1600" b="1" dirty="0"/>
              <a:t>Clustered Markers:</a:t>
            </a:r>
            <a:r>
              <a:rPr lang="en-US" sz="1600" dirty="0"/>
              <a:t> Grouped nearby markers for better visualization when zooming out on the map.</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t>These objects made the Folium map interactive and informative, helping visualize key spatial relationships in the Falcon 9 project.</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a:t>
            </a:r>
            <a:r>
              <a:rPr lang="en-US" sz="2200" dirty="0" err="1">
                <a:solidFill>
                  <a:schemeClr val="accent3">
                    <a:lumMod val="25000"/>
                  </a:schemeClr>
                </a:solidFill>
                <a:latin typeface="Abadi" panose="020B0604020104020204" pitchFamily="34" charset="0"/>
                <a:hlinkClick r:id="rId4"/>
              </a:rPr>
              <a:t>github.com</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PyroBBMC</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IBM_Applied_Data_Science_Capstone</a:t>
            </a:r>
            <a:r>
              <a:rPr lang="en-US" sz="2200" dirty="0">
                <a:solidFill>
                  <a:schemeClr val="accent3">
                    <a:lumMod val="25000"/>
                  </a:schemeClr>
                </a:solidFill>
                <a:latin typeface="Abadi" panose="020B0604020104020204" pitchFamily="34" charset="0"/>
                <a:hlinkClick r:id="rId4"/>
              </a:rPr>
              <a:t>/blob/main/</a:t>
            </a:r>
            <a:r>
              <a:rPr lang="en-US" sz="2200" dirty="0" err="1">
                <a:solidFill>
                  <a:schemeClr val="accent3">
                    <a:lumMod val="25000"/>
                  </a:schemeClr>
                </a:solidFill>
                <a:latin typeface="Abadi" panose="020B0604020104020204" pitchFamily="34" charset="0"/>
                <a:hlinkClick r:id="rId4"/>
              </a:rPr>
              <a:t>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buFont typeface="Arial" panose="020B0604020202020204" pitchFamily="34" charset="0"/>
              <a:buChar char="•"/>
            </a:pPr>
            <a:r>
              <a:rPr lang="en-US" sz="1600" b="1" dirty="0"/>
              <a:t>Bar Graphs:</a:t>
            </a:r>
            <a:r>
              <a:rPr lang="en-US" sz="1600" dirty="0"/>
              <a:t> Displayed success rates across launch sites and orbit types with filters for dynamic comparison.</a:t>
            </a:r>
          </a:p>
          <a:p>
            <a:pPr>
              <a:buFont typeface="Arial" panose="020B0604020202020204" pitchFamily="34" charset="0"/>
              <a:buChar char="•"/>
            </a:pPr>
            <a:r>
              <a:rPr lang="en-US" sz="1600" b="1" dirty="0"/>
              <a:t>Scatter Plots:</a:t>
            </a:r>
            <a:r>
              <a:rPr lang="en-US" sz="1600" dirty="0"/>
              <a:t> Showed payload mass vs. success rates with interactive hover data for detailed insights.</a:t>
            </a:r>
          </a:p>
          <a:p>
            <a:pPr>
              <a:buFont typeface="Arial" panose="020B0604020202020204" pitchFamily="34" charset="0"/>
              <a:buChar char="•"/>
            </a:pPr>
            <a:r>
              <a:rPr lang="en-US" sz="1600" b="1" dirty="0"/>
              <a:t>Line Charts:</a:t>
            </a:r>
            <a:r>
              <a:rPr lang="en-US" sz="1600" dirty="0"/>
              <a:t> Illustrated trends in landing success over time, with sliders to adjust date ranges.</a:t>
            </a:r>
          </a:p>
          <a:p>
            <a:pPr>
              <a:buFont typeface="Arial" panose="020B0604020202020204" pitchFamily="34" charset="0"/>
              <a:buChar char="•"/>
            </a:pPr>
            <a:r>
              <a:rPr lang="en-US" sz="1600" b="1" dirty="0"/>
              <a:t>Pie Charts:</a:t>
            </a:r>
            <a:r>
              <a:rPr lang="en-US" sz="1600" dirty="0"/>
              <a:t> Presented proportions of successful and unsuccessful landings, dynamically updating with filters.</a:t>
            </a:r>
          </a:p>
          <a:p>
            <a:pPr>
              <a:buFont typeface="Arial" panose="020B0604020202020204" pitchFamily="34" charset="0"/>
              <a:buChar char="•"/>
            </a:pPr>
            <a:r>
              <a:rPr lang="en-US" sz="1600" b="1" dirty="0"/>
              <a:t>Heatmaps:</a:t>
            </a:r>
            <a:r>
              <a:rPr lang="en-US" sz="1600" dirty="0"/>
              <a:t> Visualized correlations between variables with interactive options to highlight specific metrics.</a:t>
            </a:r>
          </a:p>
          <a:p>
            <a:pPr>
              <a:buFont typeface="Arial" panose="020B0604020202020204" pitchFamily="34" charset="0"/>
              <a:buChar char="•"/>
            </a:pPr>
            <a:r>
              <a:rPr lang="en-US" sz="1600" b="1" dirty="0"/>
              <a:t>Dropdown Filters:</a:t>
            </a:r>
            <a:r>
              <a:rPr lang="en-US" sz="1600" dirty="0"/>
              <a:t> Allowed users to select specific launch sites, orbit types, or payload ranges for custom analyses.</a:t>
            </a:r>
          </a:p>
          <a:p>
            <a:pPr>
              <a:buFont typeface="Arial" panose="020B0604020202020204" pitchFamily="34" charset="0"/>
              <a:buChar char="•"/>
            </a:pPr>
            <a:r>
              <a:rPr lang="en-US" sz="1600" b="1" dirty="0"/>
              <a:t>Interactive Tooltips:</a:t>
            </a:r>
            <a:r>
              <a:rPr lang="en-US" sz="1600" dirty="0"/>
              <a:t> Provided detailed information on data points when hovered over in graphs.</a:t>
            </a:r>
          </a:p>
          <a:p>
            <a:pPr>
              <a:buFont typeface="Arial" panose="020B0604020202020204" pitchFamily="34" charset="0"/>
              <a:buChar char="•"/>
            </a:pPr>
            <a:r>
              <a:rPr lang="en-US" sz="1600" b="1" dirty="0"/>
              <a:t>Geospatial Maps:</a:t>
            </a:r>
            <a:r>
              <a:rPr lang="en-US" sz="1600" dirty="0"/>
              <a:t> Integrated Folium maps to explore spatial relationships with dynamic overlays.</a:t>
            </a:r>
          </a:p>
          <a:p>
            <a:pPr>
              <a:buFont typeface="Arial" panose="020B0604020202020204" pitchFamily="34" charset="0"/>
              <a:buChar char="•"/>
            </a:pPr>
            <a:endParaRPr lang="en-US" sz="1600" dirty="0"/>
          </a:p>
          <a:p>
            <a:pPr marL="0" indent="0">
              <a:buNone/>
            </a:pPr>
            <a:r>
              <a:rPr lang="en-US" sz="1800" b="1" dirty="0"/>
              <a:t>These interactive elements made the dashboard intuitive, enabling real-time exploration of Falcon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a:t>
            </a:r>
            <a:r>
              <a:rPr lang="en-US" sz="2200" dirty="0" err="1">
                <a:solidFill>
                  <a:schemeClr val="accent3">
                    <a:lumMod val="25000"/>
                  </a:schemeClr>
                </a:solidFill>
                <a:latin typeface="Abadi" panose="020B0604020104020204" pitchFamily="34" charset="0"/>
                <a:hlinkClick r:id="rId4"/>
              </a:rPr>
              <a:t>github.com</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PyroBBMC</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IBM_Applied_Data_Science_Capstone</a:t>
            </a:r>
            <a:r>
              <a:rPr lang="en-US" sz="2200" dirty="0">
                <a:solidFill>
                  <a:schemeClr val="accent3">
                    <a:lumMod val="25000"/>
                  </a:schemeClr>
                </a:solidFill>
                <a:latin typeface="Abadi" panose="020B0604020104020204" pitchFamily="34" charset="0"/>
                <a:hlinkClick r:id="rId4"/>
              </a:rPr>
              <a:t>/blob/main/</a:t>
            </a:r>
            <a:r>
              <a:rPr lang="en-US" sz="2200" dirty="0" err="1">
                <a:solidFill>
                  <a:schemeClr val="accent3">
                    <a:lumMod val="25000"/>
                  </a:schemeClr>
                </a:solidFill>
                <a:latin typeface="Abadi" panose="020B0604020104020204" pitchFamily="34" charset="0"/>
                <a:hlinkClick r:id="rId4"/>
              </a:rPr>
              <a:t>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8996" y="1679811"/>
            <a:ext cx="7944762" cy="4351338"/>
          </a:xfrm>
          <a:prstGeom prst="rect">
            <a:avLst/>
          </a:prstGeom>
        </p:spPr>
        <p:txBody>
          <a:bodyPr>
            <a:normAutofit fontScale="85000" lnSpcReduction="10000"/>
          </a:bodyPr>
          <a:lstStyle/>
          <a:p>
            <a:pPr>
              <a:buFont typeface="Arial" panose="020B0604020202020204" pitchFamily="34" charset="0"/>
              <a:buChar char="•"/>
            </a:pPr>
            <a:r>
              <a:rPr lang="en-US" sz="1600" b="1" dirty="0"/>
              <a:t>Model Selection:</a:t>
            </a:r>
            <a:r>
              <a:rPr lang="en-US" sz="1600" dirty="0"/>
              <a:t> Tested multiple classification algorithms, including Logistic Regression, Decision Trees, Support Vector Machines (SVM), and K-Nearest Neighbors (KNN).</a:t>
            </a:r>
          </a:p>
          <a:p>
            <a:pPr>
              <a:buFont typeface="Arial" panose="020B0604020202020204" pitchFamily="34" charset="0"/>
              <a:buChar char="•"/>
            </a:pPr>
            <a:r>
              <a:rPr lang="en-US" sz="1600" b="1" dirty="0"/>
              <a:t>Feature Selection:</a:t>
            </a:r>
            <a:r>
              <a:rPr lang="en-US" sz="1600" dirty="0"/>
              <a:t> Used correlation analysis to identify the most important predictors for landing success.</a:t>
            </a:r>
          </a:p>
          <a:p>
            <a:pPr>
              <a:buFont typeface="Arial" panose="020B0604020202020204" pitchFamily="34" charset="0"/>
              <a:buChar char="•"/>
            </a:pPr>
            <a:r>
              <a:rPr lang="en-US" sz="1600" b="1" dirty="0"/>
              <a:t>Evaluation Metrics:</a:t>
            </a:r>
            <a:r>
              <a:rPr lang="en-US" sz="1600" dirty="0"/>
              <a:t> Assessed models using accuracy, precision, recall, and F1-score for balanced performance evaluation.</a:t>
            </a:r>
          </a:p>
          <a:p>
            <a:pPr>
              <a:buFont typeface="Arial" panose="020B0604020202020204" pitchFamily="34" charset="0"/>
              <a:buChar char="•"/>
            </a:pPr>
            <a:r>
              <a:rPr lang="en-US" sz="1600" b="1" dirty="0"/>
              <a:t>Cross-Validation:</a:t>
            </a:r>
            <a:r>
              <a:rPr lang="en-US" sz="1600" dirty="0"/>
              <a:t> Performed k-fold cross-validation to ensure model robustness across different data splits.</a:t>
            </a:r>
          </a:p>
          <a:p>
            <a:pPr>
              <a:buFont typeface="Arial" panose="020B0604020202020204" pitchFamily="34" charset="0"/>
              <a:buChar char="•"/>
            </a:pPr>
            <a:r>
              <a:rPr lang="en-US" sz="1600" b="1" dirty="0"/>
              <a:t>Hyperparameter Tuning:</a:t>
            </a:r>
            <a:r>
              <a:rPr lang="en-US" sz="1600" dirty="0"/>
              <a:t> Optimized models with </a:t>
            </a:r>
            <a:r>
              <a:rPr lang="en-US" sz="1600" dirty="0" err="1"/>
              <a:t>GridSearchCV</a:t>
            </a:r>
            <a:r>
              <a:rPr lang="en-US" sz="1600" dirty="0"/>
              <a:t> to find the best combination of parameters.</a:t>
            </a:r>
          </a:p>
          <a:p>
            <a:pPr>
              <a:buFont typeface="Arial" panose="020B0604020202020204" pitchFamily="34" charset="0"/>
              <a:buChar char="•"/>
            </a:pPr>
            <a:r>
              <a:rPr lang="en-US" sz="1600" b="1" dirty="0"/>
              <a:t>Model Comparison:</a:t>
            </a:r>
            <a:r>
              <a:rPr lang="en-US" sz="1600" dirty="0"/>
              <a:t> Compared performance metrics across models to identify the Decision Tree as the best performer (~88.93% accuracy).</a:t>
            </a:r>
          </a:p>
          <a:p>
            <a:pPr>
              <a:buFont typeface="Arial" panose="020B0604020202020204" pitchFamily="34" charset="0"/>
              <a:buChar char="•"/>
            </a:pPr>
            <a:r>
              <a:rPr lang="en-US" sz="1600" b="1" dirty="0"/>
              <a:t>Improvements:</a:t>
            </a:r>
            <a:r>
              <a:rPr lang="en-US" sz="1600" dirty="0"/>
              <a:t> Fine-tuned features, adjusted data preprocessing, and re-optimized hyperparameters to enhance performance.</a:t>
            </a:r>
          </a:p>
          <a:p>
            <a:pPr>
              <a:buFont typeface="Arial" panose="020B0604020202020204" pitchFamily="34" charset="0"/>
              <a:buChar char="•"/>
            </a:pPr>
            <a:r>
              <a:rPr lang="en-US" sz="1600" b="1" dirty="0"/>
              <a:t>Final Selection:</a:t>
            </a:r>
            <a:r>
              <a:rPr lang="en-US" sz="1600" dirty="0"/>
              <a:t> Selected the Decision Tree model for its superior performance and interpretability.</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PyroBBMC</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IBM_Applied_Data_Science_Capstone</a:t>
            </a:r>
            <a:r>
              <a:rPr lang="en-US" sz="2200" dirty="0">
                <a:solidFill>
                  <a:schemeClr val="accent3">
                    <a:lumMod val="25000"/>
                  </a:schemeClr>
                </a:solidFill>
                <a:latin typeface="Abadi" panose="020B0604020104020204" pitchFamily="34" charset="0"/>
                <a:hlinkClick r:id="rId3"/>
              </a:rPr>
              <a:t>/blob/main/SpaceX_Machine_Learning_Prediction_Part_5.jupyterlite.ipynb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DF35C8D9-CFDE-51C3-6755-5708C0ED97C2}"/>
              </a:ext>
            </a:extLst>
          </p:cNvPr>
          <p:cNvPicPr>
            <a:picLocks noChangeAspect="1"/>
          </p:cNvPicPr>
          <p:nvPr/>
        </p:nvPicPr>
        <p:blipFill>
          <a:blip r:embed="rId4"/>
          <a:stretch>
            <a:fillRect/>
          </a:stretch>
        </p:blipFill>
        <p:spPr>
          <a:xfrm>
            <a:off x="8114098" y="1249022"/>
            <a:ext cx="4077902" cy="4776551"/>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42826" cy="41362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b="1" dirty="0">
                <a:solidFill>
                  <a:schemeClr val="tx1"/>
                </a:solidFill>
              </a:rPr>
              <a:t>Launch Success Trends:</a:t>
            </a:r>
            <a:r>
              <a:rPr lang="en-US" sz="1600" dirty="0">
                <a:solidFill>
                  <a:schemeClr val="tx1"/>
                </a:solidFill>
              </a:rPr>
              <a:t> Success rates for Falcon 9 landings have improved significantly over time, indicating advancements in technology and process optimization.</a:t>
            </a:r>
          </a:p>
          <a:p>
            <a:pPr>
              <a:lnSpc>
                <a:spcPct val="100000"/>
              </a:lnSpc>
              <a:spcBef>
                <a:spcPts val="1400"/>
              </a:spcBef>
            </a:pPr>
            <a:r>
              <a:rPr lang="en-US" sz="1600" b="1" dirty="0">
                <a:solidFill>
                  <a:schemeClr val="tx1"/>
                </a:solidFill>
              </a:rPr>
              <a:t>Launch Site Performance:</a:t>
            </a:r>
            <a:r>
              <a:rPr lang="en-US" sz="1600" dirty="0">
                <a:solidFill>
                  <a:schemeClr val="tx1"/>
                </a:solidFill>
              </a:rPr>
              <a:t> Kennedy Space Center (KSC LC-39A) exhibited the highest success rates compared to other sites, highlighting it as a reliable location for launches.</a:t>
            </a:r>
          </a:p>
          <a:p>
            <a:pPr>
              <a:lnSpc>
                <a:spcPct val="100000"/>
              </a:lnSpc>
              <a:spcBef>
                <a:spcPts val="1400"/>
              </a:spcBef>
            </a:pPr>
            <a:r>
              <a:rPr lang="en-US" sz="1600" b="1" dirty="0">
                <a:solidFill>
                  <a:schemeClr val="tx1"/>
                </a:solidFill>
              </a:rPr>
              <a:t>Orbit Analysis:</a:t>
            </a:r>
            <a:r>
              <a:rPr lang="en-US" sz="1600" dirty="0">
                <a:solidFill>
                  <a:schemeClr val="tx1"/>
                </a:solidFill>
              </a:rPr>
              <a:t> Orbits like ES-L1, GEO, and SSO had a 100% success rate, indicating their stability and suitability for certain payloads</a:t>
            </a:r>
          </a:p>
          <a:p>
            <a:pPr>
              <a:lnSpc>
                <a:spcPct val="100000"/>
              </a:lnSpc>
              <a:spcBef>
                <a:spcPts val="1400"/>
              </a:spcBef>
            </a:pPr>
            <a:r>
              <a:rPr lang="en-US" sz="1600" b="1" dirty="0">
                <a:solidFill>
                  <a:schemeClr val="tx1"/>
                </a:solidFill>
              </a:rPr>
              <a:t>Payload Mass Insights:</a:t>
            </a:r>
            <a:r>
              <a:rPr lang="en-US" sz="1600" dirty="0">
                <a:solidFill>
                  <a:schemeClr val="tx1"/>
                </a:solidFill>
              </a:rPr>
              <a:t> Success rates were higher for payloads within a specific mass range, with heavier payloads being more challenging for recovery.</a:t>
            </a:r>
          </a:p>
          <a:p>
            <a:pPr>
              <a:lnSpc>
                <a:spcPct val="100000"/>
              </a:lnSpc>
              <a:spcBef>
                <a:spcPts val="1400"/>
              </a:spcBef>
            </a:pPr>
            <a:r>
              <a:rPr lang="en-US" sz="1600" b="1" dirty="0">
                <a:solidFill>
                  <a:schemeClr val="tx1"/>
                </a:solidFill>
              </a:rPr>
              <a:t>Landing Outcomes:</a:t>
            </a:r>
            <a:r>
              <a:rPr lang="en-US" sz="1600" dirty="0">
                <a:solidFill>
                  <a:schemeClr val="tx1"/>
                </a:solidFill>
              </a:rPr>
              <a:t> A balanced distribution of successful (Class = 1) and unsuccessful (Class = 0) landings was observed, making the dataset suitable for classification tasks.</a:t>
            </a:r>
          </a:p>
          <a:p>
            <a:pPr>
              <a:lnSpc>
                <a:spcPct val="100000"/>
              </a:lnSpc>
              <a:spcBef>
                <a:spcPts val="1400"/>
              </a:spcBef>
            </a:pPr>
            <a:r>
              <a:rPr lang="en-US" sz="1600" b="1" dirty="0">
                <a:solidFill>
                  <a:schemeClr val="tx1"/>
                </a:solidFill>
              </a:rPr>
              <a:t>Correlation Analysis:</a:t>
            </a:r>
            <a:r>
              <a:rPr lang="en-US" sz="1600" dirty="0">
                <a:solidFill>
                  <a:schemeClr val="tx1"/>
                </a:solidFill>
              </a:rPr>
              <a:t> Variables like payload mass, launch site, and orbit type showed significant correlations with landing success.</a:t>
            </a:r>
          </a:p>
          <a:p>
            <a:pPr>
              <a:lnSpc>
                <a:spcPct val="100000"/>
              </a:lnSpc>
              <a:spcBef>
                <a:spcPts val="1400"/>
              </a:spcBef>
            </a:pPr>
            <a:r>
              <a:rPr lang="en-US" sz="1600" b="1" dirty="0">
                <a:solidFill>
                  <a:schemeClr val="tx1"/>
                </a:solidFill>
              </a:rPr>
              <a:t>Geospatial Insights:</a:t>
            </a:r>
            <a:r>
              <a:rPr lang="en-US" sz="1600" dirty="0">
                <a:solidFill>
                  <a:schemeClr val="tx1"/>
                </a:solidFill>
              </a:rPr>
              <a:t> Proximity of launch sites to coastal areas and equatorial positions contributed positively to landing success rates.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088E35C-D57A-8469-AAF2-DC223BE4348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A90BA2E-B5ED-E1AC-BA81-1B0756FFD749}"/>
              </a:ext>
            </a:extLst>
          </p:cNvPr>
          <p:cNvSpPr txBox="1">
            <a:spLocks/>
          </p:cNvSpPr>
          <p:nvPr/>
        </p:nvSpPr>
        <p:spPr>
          <a:xfrm>
            <a:off x="841125" y="1807337"/>
            <a:ext cx="10142826" cy="41362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b="1" dirty="0">
                <a:solidFill>
                  <a:schemeClr val="tx1"/>
                </a:solidFill>
              </a:rPr>
              <a:t>Best-Performing Model:</a:t>
            </a:r>
            <a:r>
              <a:rPr lang="en-US" sz="1600" dirty="0">
                <a:solidFill>
                  <a:schemeClr val="tx1"/>
                </a:solidFill>
              </a:rPr>
              <a:t> The Decision Tree model outperformed other algorithms with an accuracy of approximately </a:t>
            </a:r>
            <a:r>
              <a:rPr lang="en-US" sz="1600" b="1" dirty="0">
                <a:solidFill>
                  <a:schemeClr val="tx1"/>
                </a:solidFill>
              </a:rPr>
              <a:t>88.93%</a:t>
            </a:r>
            <a:r>
              <a:rPr lang="en-US" sz="1600" dirty="0">
                <a:solidFill>
                  <a:schemeClr val="tx1"/>
                </a:solidFill>
              </a:rPr>
              <a:t> after hyperparameter optimization.</a:t>
            </a:r>
          </a:p>
          <a:p>
            <a:pPr>
              <a:lnSpc>
                <a:spcPct val="100000"/>
              </a:lnSpc>
              <a:spcBef>
                <a:spcPts val="1400"/>
              </a:spcBef>
            </a:pPr>
            <a:r>
              <a:rPr lang="en-US" sz="1600" b="1" dirty="0">
                <a:solidFill>
                  <a:schemeClr val="tx1"/>
                </a:solidFill>
              </a:rPr>
              <a:t>Model Comparison:</a:t>
            </a:r>
            <a:r>
              <a:rPr lang="en-US" sz="1600" dirty="0">
                <a:solidFill>
                  <a:schemeClr val="tx1"/>
                </a:solidFill>
              </a:rPr>
              <a:t> Logistic Regression, Support Vector Machines (SVM), and K-Nearest Neighbors (KNN) were also evaluated, but they had lower accuracy and F1-scores compared to the Decision Tree.</a:t>
            </a:r>
          </a:p>
          <a:p>
            <a:pPr>
              <a:lnSpc>
                <a:spcPct val="100000"/>
              </a:lnSpc>
              <a:spcBef>
                <a:spcPts val="1400"/>
              </a:spcBef>
            </a:pPr>
            <a:r>
              <a:rPr lang="en-US" sz="1600" b="1" dirty="0">
                <a:solidFill>
                  <a:schemeClr val="tx1"/>
                </a:solidFill>
              </a:rPr>
              <a:t>Key Predictors:</a:t>
            </a:r>
            <a:r>
              <a:rPr lang="en-US" sz="1600" dirty="0">
                <a:solidFill>
                  <a:schemeClr val="tx1"/>
                </a:solidFill>
              </a:rPr>
              <a:t> Features like launch site, orbit type, and payload mass were identified as significant factors in determining landing success.</a:t>
            </a:r>
          </a:p>
          <a:p>
            <a:pPr>
              <a:lnSpc>
                <a:spcPct val="100000"/>
              </a:lnSpc>
              <a:spcBef>
                <a:spcPts val="1400"/>
              </a:spcBef>
            </a:pPr>
            <a:r>
              <a:rPr lang="en-US" sz="1600" b="1" dirty="0">
                <a:solidFill>
                  <a:schemeClr val="tx1"/>
                </a:solidFill>
              </a:rPr>
              <a:t>Evaluation Metrics:</a:t>
            </a:r>
            <a:r>
              <a:rPr lang="en-US" sz="1600" dirty="0">
                <a:solidFill>
                  <a:schemeClr val="tx1"/>
                </a:solidFill>
              </a:rPr>
              <a:t> The Decision Tree achieved balanced performance with high precision, recall, and F1-score, making it suitable for classification.</a:t>
            </a:r>
          </a:p>
          <a:p>
            <a:pPr>
              <a:lnSpc>
                <a:spcPct val="100000"/>
              </a:lnSpc>
              <a:spcBef>
                <a:spcPts val="1400"/>
              </a:spcBef>
            </a:pPr>
            <a:r>
              <a:rPr lang="en-US" sz="1600" b="1" dirty="0">
                <a:solidFill>
                  <a:schemeClr val="tx1"/>
                </a:solidFill>
              </a:rPr>
              <a:t>Cross-Validation Results:</a:t>
            </a:r>
            <a:r>
              <a:rPr lang="en-US" sz="1600" dirty="0">
                <a:solidFill>
                  <a:schemeClr val="tx1"/>
                </a:solidFill>
              </a:rPr>
              <a:t> K-fold cross-validation confirmed the robustness of the Decision Tree, with consistent results across different data splits.</a:t>
            </a:r>
          </a:p>
          <a:p>
            <a:pPr>
              <a:lnSpc>
                <a:spcPct val="100000"/>
              </a:lnSpc>
              <a:spcBef>
                <a:spcPts val="1400"/>
              </a:spcBef>
            </a:pPr>
            <a:r>
              <a:rPr lang="en-US" sz="1600" b="1" dirty="0">
                <a:solidFill>
                  <a:schemeClr val="tx1"/>
                </a:solidFill>
              </a:rPr>
              <a:t>Improvement Steps:</a:t>
            </a:r>
            <a:r>
              <a:rPr lang="en-US" sz="1600" dirty="0">
                <a:solidFill>
                  <a:schemeClr val="tx1"/>
                </a:solidFill>
              </a:rPr>
              <a:t> Hyperparameter tuning using </a:t>
            </a:r>
            <a:r>
              <a:rPr lang="en-US" sz="1600" dirty="0" err="1">
                <a:solidFill>
                  <a:schemeClr val="tx1"/>
                </a:solidFill>
              </a:rPr>
              <a:t>GridSearchCV</a:t>
            </a:r>
            <a:r>
              <a:rPr lang="en-US" sz="1600" dirty="0">
                <a:solidFill>
                  <a:schemeClr val="tx1"/>
                </a:solidFill>
              </a:rPr>
              <a:t> significantly enhanced the Decision Tree's accuracy and reduced overfitting.</a:t>
            </a:r>
          </a:p>
          <a:p>
            <a:pPr>
              <a:lnSpc>
                <a:spcPct val="100000"/>
              </a:lnSpc>
              <a:spcBef>
                <a:spcPts val="1400"/>
              </a:spcBef>
            </a:pPr>
            <a:r>
              <a:rPr lang="en-US" sz="1600" b="1" dirty="0">
                <a:solidFill>
                  <a:schemeClr val="tx1"/>
                </a:solidFill>
              </a:rPr>
              <a:t>Predictive Capability:</a:t>
            </a:r>
            <a:r>
              <a:rPr lang="en-US" sz="1600" dirty="0">
                <a:solidFill>
                  <a:schemeClr val="tx1"/>
                </a:solidFill>
              </a:rPr>
              <a:t> The final model demonstrated strong predictive ability, providing actionable insights for forecasting Falcon 9 landing outcomes.</a:t>
            </a:r>
          </a:p>
          <a:p>
            <a:pPr marL="457200" lvl="1" indent="0">
              <a:buNone/>
            </a:pPr>
            <a:endParaRPr lang="en-US" sz="1800" dirty="0"/>
          </a:p>
        </p:txBody>
      </p:sp>
      <p:sp>
        <p:nvSpPr>
          <p:cNvPr id="4" name="Slide Number Placeholder 3">
            <a:extLst>
              <a:ext uri="{FF2B5EF4-FFF2-40B4-BE49-F238E27FC236}">
                <a16:creationId xmlns:a16="http://schemas.microsoft.com/office/drawing/2014/main" id="{2F3CBA29-9525-328E-2060-6941EAD88297}"/>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6FFCB184-E52E-90C7-2CDE-2ADCE818EA7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92968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3CDDECD-1DC4-FE41-ED52-708257C002A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67B1799-0FC3-98FA-767A-30D478BA0ED1}"/>
              </a:ext>
            </a:extLst>
          </p:cNvPr>
          <p:cNvSpPr txBox="1">
            <a:spLocks/>
          </p:cNvSpPr>
          <p:nvPr/>
        </p:nvSpPr>
        <p:spPr>
          <a:xfrm>
            <a:off x="841125" y="1807337"/>
            <a:ext cx="10142826" cy="4136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CE3D474-A37F-3D3A-FD71-829C940EE57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155D78EC-C8C8-648B-2DD1-70831EB8F97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834995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8420" y="2057400"/>
            <a:ext cx="11831443" cy="411480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62" name="Picture 14">
            <a:extLst>
              <a:ext uri="{FF2B5EF4-FFF2-40B4-BE49-F238E27FC236}">
                <a16:creationId xmlns:a16="http://schemas.microsoft.com/office/drawing/2014/main" id="{80254245-14E1-F474-D399-479C5A9D5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20" y="2539132"/>
            <a:ext cx="11993901" cy="235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0B74E0C-4BA3-7A8D-CC99-BD646B369ED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EBB438-2EEE-D68B-82FD-D8A8BB9D6EA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20FAF530-909A-72B3-E1CA-CBB5FEB36921}"/>
              </a:ext>
            </a:extLst>
          </p:cNvPr>
          <p:cNvSpPr>
            <a:spLocks noGrp="1"/>
          </p:cNvSpPr>
          <p:nvPr>
            <p:ph type="body" sz="half" idx="4294967295"/>
          </p:nvPr>
        </p:nvSpPr>
        <p:spPr>
          <a:xfrm>
            <a:off x="178420" y="1333500"/>
            <a:ext cx="11831443" cy="483870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14D3569-2418-DE49-2010-5A1DB99F54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9" name="TextBox 8">
            <a:extLst>
              <a:ext uri="{FF2B5EF4-FFF2-40B4-BE49-F238E27FC236}">
                <a16:creationId xmlns:a16="http://schemas.microsoft.com/office/drawing/2014/main" id="{C36C4274-8E27-9CAA-4909-1A15777647AE}"/>
              </a:ext>
            </a:extLst>
          </p:cNvPr>
          <p:cNvSpPr txBox="1"/>
          <p:nvPr/>
        </p:nvSpPr>
        <p:spPr>
          <a:xfrm>
            <a:off x="178420" y="1490682"/>
            <a:ext cx="11457972" cy="3693319"/>
          </a:xfrm>
          <a:prstGeom prst="rect">
            <a:avLst/>
          </a:prstGeom>
          <a:noFill/>
        </p:spPr>
        <p:txBody>
          <a:bodyPr wrap="square">
            <a:spAutoFit/>
          </a:bodyPr>
          <a:lstStyle/>
          <a:p>
            <a:pPr>
              <a:buFont typeface="Arial" panose="020B0604020202020204" pitchFamily="34" charset="0"/>
              <a:buChar char="•"/>
            </a:pPr>
            <a:r>
              <a:rPr lang="en-US" b="1" dirty="0"/>
              <a:t>Purpose:</a:t>
            </a:r>
            <a:r>
              <a:rPr lang="en-US" dirty="0"/>
              <a:t> The scatter plot was created to visualize the distribution of Falcon 9 launches across different launch sites over time, using flight numbers as a proxy for chronological order.</a:t>
            </a:r>
          </a:p>
          <a:p>
            <a:pPr>
              <a:buFont typeface="Arial" panose="020B0604020202020204" pitchFamily="34" charset="0"/>
              <a:buChar char="•"/>
            </a:pPr>
            <a:r>
              <a:rPr lang="en-US" b="1" dirty="0"/>
              <a:t>Axes:</a:t>
            </a:r>
            <a:endParaRPr lang="en-US" dirty="0"/>
          </a:p>
          <a:p>
            <a:pPr marL="742950" lvl="1" indent="-285750">
              <a:buFont typeface="Arial" panose="020B0604020202020204" pitchFamily="34" charset="0"/>
              <a:buChar char="•"/>
            </a:pPr>
            <a:r>
              <a:rPr lang="en-US" b="1" dirty="0"/>
              <a:t>X-Axis (Flight Number):</a:t>
            </a:r>
            <a:r>
              <a:rPr lang="en-US" dirty="0"/>
              <a:t> Represents the sequence of Falcon 9 launches, showing progression over time.</a:t>
            </a:r>
          </a:p>
          <a:p>
            <a:pPr marL="742950" lvl="1" indent="-285750">
              <a:buFont typeface="Arial" panose="020B0604020202020204" pitchFamily="34" charset="0"/>
              <a:buChar char="•"/>
            </a:pPr>
            <a:r>
              <a:rPr lang="en-US" b="1" dirty="0"/>
              <a:t>Y-Axis (Launch Site):</a:t>
            </a:r>
            <a:r>
              <a:rPr lang="en-US" dirty="0"/>
              <a:t> Represents different launch sites (e.g., KSC LC-39A, CCAFS SLC-40) used for missions.</a:t>
            </a:r>
          </a:p>
          <a:p>
            <a:pPr>
              <a:buFont typeface="Arial" panose="020B0604020202020204" pitchFamily="34" charset="0"/>
              <a:buChar char="•"/>
            </a:pPr>
            <a:r>
              <a:rPr lang="en-US" b="1" dirty="0"/>
              <a:t>Key Observations:</a:t>
            </a:r>
            <a:endParaRPr lang="en-US" dirty="0"/>
          </a:p>
          <a:p>
            <a:pPr marL="742950" lvl="1" indent="-285750">
              <a:buFont typeface="Arial" panose="020B0604020202020204" pitchFamily="34" charset="0"/>
              <a:buChar char="•"/>
            </a:pPr>
            <a:r>
              <a:rPr lang="en-US" dirty="0"/>
              <a:t>Certain launch sites, like Kennedy Space Center (KSC LC-39A), were consistently used for later launches, reflecting increased reliance on these sites as they proved more successful.</a:t>
            </a:r>
          </a:p>
          <a:p>
            <a:pPr marL="742950" lvl="1" indent="-285750">
              <a:buFont typeface="Arial" panose="020B0604020202020204" pitchFamily="34" charset="0"/>
              <a:buChar char="•"/>
            </a:pPr>
            <a:r>
              <a:rPr lang="en-US" dirty="0"/>
              <a:t>Flight numbers at some launch sites plateaued, indicating they were either retired or temporarily not used after a certain period.</a:t>
            </a:r>
          </a:p>
          <a:p>
            <a:pPr marL="742950" lvl="1" indent="-285750">
              <a:buFont typeface="Arial" panose="020B0604020202020204" pitchFamily="34" charset="0"/>
              <a:buChar char="•"/>
            </a:pPr>
            <a:r>
              <a:rPr lang="en-US" dirty="0"/>
              <a:t>Clusters of points indicate periods of intense activity, reflecting high launch frequencies.</a:t>
            </a:r>
          </a:p>
          <a:p>
            <a:pPr>
              <a:buFont typeface="Arial" panose="020B0604020202020204" pitchFamily="34" charset="0"/>
              <a:buChar char="•"/>
            </a:pPr>
            <a:r>
              <a:rPr lang="en-US" b="1" dirty="0"/>
              <a:t>Insights:</a:t>
            </a:r>
            <a:r>
              <a:rPr lang="en-US" dirty="0"/>
              <a:t> This plot helped identify the usage patterns of launch sites and track the transition to more reliable or frequently used sites, providing context for understanding site-specific success rates.</a:t>
            </a:r>
          </a:p>
        </p:txBody>
      </p:sp>
    </p:spTree>
    <p:extLst>
      <p:ext uri="{BB962C8B-B14F-4D97-AF65-F5344CB8AC3E}">
        <p14:creationId xmlns:p14="http://schemas.microsoft.com/office/powerpoint/2010/main" val="4187877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2EA6482-8483-9E82-7326-493E744AF41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DC8456F-6062-A9E4-2443-D5F73A96BD81}"/>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8DB4FE41-61E5-B6C8-37F9-BB2CEEC09020}"/>
              </a:ext>
            </a:extLst>
          </p:cNvPr>
          <p:cNvSpPr>
            <a:spLocks noGrp="1"/>
          </p:cNvSpPr>
          <p:nvPr>
            <p:ph type="body" sz="half" idx="4294967295"/>
          </p:nvPr>
        </p:nvSpPr>
        <p:spPr>
          <a:xfrm>
            <a:off x="101600" y="1346200"/>
            <a:ext cx="11950700" cy="4679373"/>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4B68C8D-FB23-6DE9-2660-B17E9FCE7A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7A4CDDED-BD92-2787-634C-899AA5242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2651250"/>
            <a:ext cx="12005039" cy="303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026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1600" y="1346200"/>
            <a:ext cx="11950700" cy="4679373"/>
          </a:xfrm>
          <a:prstGeom prst="rect">
            <a:avLst/>
          </a:prstGeom>
        </p:spPr>
        <p:txBody>
          <a:bodyPr>
            <a:normAutofit fontScale="70000" lnSpcReduction="20000"/>
          </a:bodyPr>
          <a:lstStyle/>
          <a:p>
            <a:pPr>
              <a:buFont typeface="Arial" panose="020B0604020202020204" pitchFamily="34" charset="0"/>
              <a:buChar char="•"/>
            </a:pPr>
            <a:r>
              <a:rPr lang="en-US" b="1" dirty="0"/>
              <a:t>Purpose:</a:t>
            </a:r>
            <a:r>
              <a:rPr lang="en-US" dirty="0"/>
              <a:t> This scatter plot visualizes the relationship between payload mass and launch site, highlighting trends in payload capacity and performance across different sites.</a:t>
            </a:r>
          </a:p>
          <a:p>
            <a:pPr>
              <a:buFont typeface="Arial" panose="020B0604020202020204" pitchFamily="34" charset="0"/>
              <a:buChar char="•"/>
            </a:pPr>
            <a:r>
              <a:rPr lang="en-US" b="1" dirty="0"/>
              <a:t>Axes:</a:t>
            </a:r>
            <a:endParaRPr lang="en-US" dirty="0"/>
          </a:p>
          <a:p>
            <a:pPr marL="742950" lvl="1" indent="-285750">
              <a:buFont typeface="Arial" panose="020B0604020202020204" pitchFamily="34" charset="0"/>
              <a:buChar char="•"/>
            </a:pPr>
            <a:r>
              <a:rPr lang="en-US" b="1" dirty="0"/>
              <a:t>X-Axis (Launch Site):</a:t>
            </a:r>
            <a:r>
              <a:rPr lang="en-US" dirty="0"/>
              <a:t> Represents the distinct launch sites (e.g., KSC LC-39A, CCAFS SLC-40) used for Falcon 9 missions.</a:t>
            </a:r>
          </a:p>
          <a:p>
            <a:pPr marL="742950" lvl="1" indent="-285750">
              <a:buFont typeface="Arial" panose="020B0604020202020204" pitchFamily="34" charset="0"/>
              <a:buChar char="•"/>
            </a:pPr>
            <a:r>
              <a:rPr lang="en-US" b="1" dirty="0"/>
              <a:t>Y-Axis (Payload Mass):</a:t>
            </a:r>
            <a:r>
              <a:rPr lang="en-US" dirty="0"/>
              <a:t> Represents the payload mass (in kilograms) carried by each launch.</a:t>
            </a:r>
          </a:p>
          <a:p>
            <a:pPr>
              <a:buFont typeface="Arial" panose="020B0604020202020204" pitchFamily="34" charset="0"/>
              <a:buChar char="•"/>
            </a:pPr>
            <a:r>
              <a:rPr lang="en-US" b="1" dirty="0"/>
              <a:t>Key Observations:</a:t>
            </a:r>
            <a:endParaRPr lang="en-US" dirty="0"/>
          </a:p>
          <a:p>
            <a:pPr marL="742950" lvl="1" indent="-285750">
              <a:buFont typeface="Arial" panose="020B0604020202020204" pitchFamily="34" charset="0"/>
              <a:buChar char="•"/>
            </a:pPr>
            <a:r>
              <a:rPr lang="en-US" dirty="0"/>
              <a:t>Different launch sites handled varying payload capacities, with some sites (e.g., Kennedy Space Center) accommodating heavier payloads more frequently.</a:t>
            </a:r>
          </a:p>
          <a:p>
            <a:pPr marL="742950" lvl="1" indent="-285750">
              <a:buFont typeface="Arial" panose="020B0604020202020204" pitchFamily="34" charset="0"/>
              <a:buChar char="•"/>
            </a:pPr>
            <a:r>
              <a:rPr lang="en-US" dirty="0"/>
              <a:t>Clusters of points indicate the typical payload range for specific sites, showing specialization in certain payload sizes.</a:t>
            </a:r>
          </a:p>
          <a:p>
            <a:pPr marL="742950" lvl="1" indent="-285750">
              <a:buFont typeface="Arial" panose="020B0604020202020204" pitchFamily="34" charset="0"/>
              <a:buChar char="•"/>
            </a:pPr>
            <a:r>
              <a:rPr lang="en-US" dirty="0"/>
              <a:t>Outliers, such as unusually heavy payloads, were identified, providing insights into unique missions (e.g., interplanetary launches or military payloads).</a:t>
            </a:r>
          </a:p>
          <a:p>
            <a:pPr>
              <a:buFont typeface="Arial" panose="020B0604020202020204" pitchFamily="34" charset="0"/>
              <a:buChar char="•"/>
            </a:pPr>
            <a:r>
              <a:rPr lang="en-US" b="1" dirty="0"/>
              <a:t>Insights:</a:t>
            </a:r>
            <a:endParaRPr lang="en-US" dirty="0"/>
          </a:p>
          <a:p>
            <a:pPr marL="742950" lvl="1" indent="-285750">
              <a:buFont typeface="Arial" panose="020B0604020202020204" pitchFamily="34" charset="0"/>
              <a:buChar char="•"/>
            </a:pPr>
            <a:r>
              <a:rPr lang="en-US" dirty="0"/>
              <a:t>Heavier payloads tended to correspond with certain sites, likely due to their superior facilities or proximity to equatorial orbits.</a:t>
            </a:r>
          </a:p>
          <a:p>
            <a:pPr marL="742950" lvl="1" indent="-285750">
              <a:buFont typeface="Arial" panose="020B0604020202020204" pitchFamily="34" charset="0"/>
              <a:buChar char="•"/>
            </a:pPr>
            <a:r>
              <a:rPr lang="en-US" dirty="0"/>
              <a:t>Sites with a narrow range of payload masses indicate focused operational use, while sites with a wide range suggest versatility.</a:t>
            </a:r>
          </a:p>
          <a:p>
            <a:r>
              <a:rPr lang="en-US" dirty="0"/>
              <a:t>This scatter plot helped analyze how payload capacities influenced launch site selection and performance, offering insights into the operational characteristics of each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693986CD-2988-C80A-9CED-4EE700E5D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425" y="1425718"/>
            <a:ext cx="8106936" cy="500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42AC24C-84C4-AD83-FD22-8A5538B8514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B8A7C38-BFDB-9AE8-F444-70DFB4747D18}"/>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4" name="Title 1">
            <a:extLst>
              <a:ext uri="{FF2B5EF4-FFF2-40B4-BE49-F238E27FC236}">
                <a16:creationId xmlns:a16="http://schemas.microsoft.com/office/drawing/2014/main" id="{794361CA-6692-F09A-0371-F453C100CCB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TextBox 5">
            <a:extLst>
              <a:ext uri="{FF2B5EF4-FFF2-40B4-BE49-F238E27FC236}">
                <a16:creationId xmlns:a16="http://schemas.microsoft.com/office/drawing/2014/main" id="{25591D2C-DA9E-B0CD-92AA-0527B2784C92}"/>
              </a:ext>
            </a:extLst>
          </p:cNvPr>
          <p:cNvSpPr txBox="1"/>
          <p:nvPr/>
        </p:nvSpPr>
        <p:spPr>
          <a:xfrm>
            <a:off x="162269" y="1728439"/>
            <a:ext cx="11731083" cy="3970318"/>
          </a:xfrm>
          <a:prstGeom prst="rect">
            <a:avLst/>
          </a:prstGeom>
          <a:noFill/>
        </p:spPr>
        <p:txBody>
          <a:bodyPr wrap="square" rtlCol="0">
            <a:spAutoFit/>
          </a:bodyPr>
          <a:lstStyle/>
          <a:p>
            <a:pPr>
              <a:buFont typeface="Arial" panose="020B0604020202020204" pitchFamily="34" charset="0"/>
              <a:buChar char="•"/>
            </a:pPr>
            <a:r>
              <a:rPr lang="en-US" b="1" dirty="0"/>
              <a:t>Purpose:</a:t>
            </a:r>
            <a:r>
              <a:rPr lang="en-US" dirty="0"/>
              <a:t> Analyzes the relationship between orbit type and Falcon 9 landing success rates to identify patterns and performance trends.</a:t>
            </a:r>
          </a:p>
          <a:p>
            <a:pPr>
              <a:buFont typeface="Arial" panose="020B0604020202020204" pitchFamily="34" charset="0"/>
              <a:buChar char="•"/>
            </a:pPr>
            <a:r>
              <a:rPr lang="en-US" b="1" dirty="0"/>
              <a:t>Key Observations:</a:t>
            </a:r>
            <a:endParaRPr lang="en-US" dirty="0"/>
          </a:p>
          <a:p>
            <a:pPr marL="742950" lvl="1" indent="-285750">
              <a:buFont typeface="Arial" panose="020B0604020202020204" pitchFamily="34" charset="0"/>
              <a:buChar char="•"/>
            </a:pPr>
            <a:r>
              <a:rPr lang="en-US" b="1" dirty="0"/>
              <a:t>SSO (Sun-Synchronous Orbit)</a:t>
            </a:r>
            <a:r>
              <a:rPr lang="en-US" dirty="0"/>
              <a:t> and </a:t>
            </a:r>
            <a:r>
              <a:rPr lang="en-US" b="1" dirty="0"/>
              <a:t>GEO (Geostationary Orbit)</a:t>
            </a:r>
            <a:r>
              <a:rPr lang="en-US" dirty="0"/>
              <a:t> achieved 100% success, reflecting optimized procedures and manageable mission conditions.</a:t>
            </a:r>
          </a:p>
          <a:p>
            <a:pPr marL="742950" lvl="1" indent="-285750">
              <a:buFont typeface="Arial" panose="020B0604020202020204" pitchFamily="34" charset="0"/>
              <a:buChar char="•"/>
            </a:pPr>
            <a:r>
              <a:rPr lang="en-US" b="1" dirty="0"/>
              <a:t>LEO (Low Earth Orbit)</a:t>
            </a:r>
            <a:r>
              <a:rPr lang="en-US" dirty="0"/>
              <a:t> showed moderate success rates, highlighting variability due to diverse payloads and mission profiles.</a:t>
            </a:r>
          </a:p>
          <a:p>
            <a:pPr marL="742950" lvl="1" indent="-285750">
              <a:buFont typeface="Arial" panose="020B0604020202020204" pitchFamily="34" charset="0"/>
              <a:buChar char="•"/>
            </a:pPr>
            <a:r>
              <a:rPr lang="en-US" dirty="0"/>
              <a:t>Orbits with lower success rates were linked to challenging trajectories, heavier payloads, or higher-energy missions.</a:t>
            </a:r>
          </a:p>
          <a:p>
            <a:pPr>
              <a:buFont typeface="Arial" panose="020B0604020202020204" pitchFamily="34" charset="0"/>
              <a:buChar char="•"/>
            </a:pPr>
            <a:r>
              <a:rPr lang="en-US" b="1" dirty="0"/>
              <a:t>Insights:</a:t>
            </a:r>
            <a:endParaRPr lang="en-US" dirty="0"/>
          </a:p>
          <a:p>
            <a:pPr marL="742950" lvl="1" indent="-285750">
              <a:buFont typeface="Arial" panose="020B0604020202020204" pitchFamily="34" charset="0"/>
              <a:buChar char="•"/>
            </a:pPr>
            <a:r>
              <a:rPr lang="en-US" dirty="0"/>
              <a:t>Success rates vary by orbit type, with GEO and SSO being most reliable.</a:t>
            </a:r>
          </a:p>
          <a:p>
            <a:pPr marL="742950" lvl="1" indent="-285750">
              <a:buFont typeface="Arial" panose="020B0604020202020204" pitchFamily="34" charset="0"/>
              <a:buChar char="•"/>
            </a:pPr>
            <a:r>
              <a:rPr lang="en-US" dirty="0"/>
              <a:t>Orbits like LEO require improved strategies for consistent outcomes.</a:t>
            </a:r>
          </a:p>
          <a:p>
            <a:pPr marL="742950" lvl="1" indent="-285750">
              <a:buFont typeface="Arial" panose="020B0604020202020204" pitchFamily="34" charset="0"/>
              <a:buChar char="•"/>
            </a:pPr>
            <a:r>
              <a:rPr lang="en-US" dirty="0"/>
              <a:t>Understanding orbit-specific challenges can guide better mission planning and resource allocation.</a:t>
            </a:r>
          </a:p>
          <a:p>
            <a:r>
              <a:rPr lang="en-US" dirty="0"/>
              <a:t>This plot emphasizes the impact of orbit type on landing success, offering actionable insights for optimizing Falcon 9 mission performance.</a:t>
            </a:r>
          </a:p>
        </p:txBody>
      </p:sp>
    </p:spTree>
    <p:extLst>
      <p:ext uri="{BB962C8B-B14F-4D97-AF65-F5344CB8AC3E}">
        <p14:creationId xmlns:p14="http://schemas.microsoft.com/office/powerpoint/2010/main" val="827523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9A42ED16-49E3-C4DD-033C-E7F933624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6183"/>
            <a:ext cx="12192000"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5BEFE36-4321-69B8-4833-98FFBE32EAE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5DA3CD-015C-3701-2816-E1CF89701715}"/>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E8590B7B-D072-20BE-E50E-BFB7117545C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TextBox 1">
            <a:extLst>
              <a:ext uri="{FF2B5EF4-FFF2-40B4-BE49-F238E27FC236}">
                <a16:creationId xmlns:a16="http://schemas.microsoft.com/office/drawing/2014/main" id="{9C1E267A-64A3-5E49-F4D7-2DC153CA6016}"/>
              </a:ext>
            </a:extLst>
          </p:cNvPr>
          <p:cNvSpPr txBox="1"/>
          <p:nvPr/>
        </p:nvSpPr>
        <p:spPr>
          <a:xfrm>
            <a:off x="440567" y="1460810"/>
            <a:ext cx="11279365" cy="3693319"/>
          </a:xfrm>
          <a:prstGeom prst="rect">
            <a:avLst/>
          </a:prstGeom>
          <a:noFill/>
        </p:spPr>
        <p:txBody>
          <a:bodyPr wrap="square" rtlCol="0">
            <a:spAutoFit/>
          </a:bodyPr>
          <a:lstStyle/>
          <a:p>
            <a:pPr>
              <a:buFont typeface="Arial" panose="020B0604020202020204" pitchFamily="34" charset="0"/>
              <a:buChar char="•"/>
            </a:pPr>
            <a:r>
              <a:rPr lang="en-US" b="1" dirty="0"/>
              <a:t>Purpose:</a:t>
            </a:r>
            <a:r>
              <a:rPr lang="en-US" dirty="0"/>
              <a:t> Shows the distribution of orbit types across Falcon 9 launches, using flight numbers as a timeline.</a:t>
            </a:r>
          </a:p>
          <a:p>
            <a:pPr>
              <a:buFont typeface="Arial" panose="020B0604020202020204" pitchFamily="34" charset="0"/>
              <a:buChar char="•"/>
            </a:pPr>
            <a:r>
              <a:rPr lang="en-US" b="1" dirty="0"/>
              <a:t>Key Observations:</a:t>
            </a:r>
            <a:endParaRPr lang="en-US" dirty="0"/>
          </a:p>
          <a:p>
            <a:pPr marL="742950" lvl="1" indent="-285750">
              <a:buFont typeface="Arial" panose="020B0604020202020204" pitchFamily="34" charset="0"/>
              <a:buChar char="•"/>
            </a:pPr>
            <a:r>
              <a:rPr lang="en-US" b="1" dirty="0"/>
              <a:t>LEO (Low Earth Orbit):</a:t>
            </a:r>
            <a:r>
              <a:rPr lang="en-US" dirty="0"/>
              <a:t> Consistently used across all flight numbers, indicating frequent, diverse missions.</a:t>
            </a:r>
          </a:p>
          <a:p>
            <a:pPr marL="742950" lvl="1" indent="-285750">
              <a:buFont typeface="Arial" panose="020B0604020202020204" pitchFamily="34" charset="0"/>
              <a:buChar char="•"/>
            </a:pPr>
            <a:r>
              <a:rPr lang="en-US" b="1" dirty="0"/>
              <a:t>GEO (Geostationary Orbit) and SSO (Sun-Synchronous Orbit):</a:t>
            </a:r>
            <a:r>
              <a:rPr lang="en-US" dirty="0"/>
              <a:t> Became more common in later launches, reflecting SpaceX’s growing technical capabilities.</a:t>
            </a:r>
          </a:p>
          <a:p>
            <a:pPr marL="742950" lvl="1" indent="-285750">
              <a:buFont typeface="Arial" panose="020B0604020202020204" pitchFamily="34" charset="0"/>
              <a:buChar char="•"/>
            </a:pPr>
            <a:r>
              <a:rPr lang="en-US" dirty="0"/>
              <a:t>Clusters of specific orbit types suggest periods focused on particular missions, such as satellite deployments or geostationary transfers.</a:t>
            </a:r>
          </a:p>
          <a:p>
            <a:pPr>
              <a:buFont typeface="Arial" panose="020B0604020202020204" pitchFamily="34" charset="0"/>
              <a:buChar char="•"/>
            </a:pPr>
            <a:r>
              <a:rPr lang="en-US" b="1" dirty="0"/>
              <a:t>Insights:</a:t>
            </a:r>
            <a:endParaRPr lang="en-US" dirty="0"/>
          </a:p>
          <a:p>
            <a:pPr marL="742950" lvl="1" indent="-285750">
              <a:buFont typeface="Arial" panose="020B0604020202020204" pitchFamily="34" charset="0"/>
              <a:buChar char="•"/>
            </a:pPr>
            <a:r>
              <a:rPr lang="en-US" dirty="0"/>
              <a:t>Increased variety in orbit types over time reflects Falcon 9’s growing versatility.</a:t>
            </a:r>
          </a:p>
          <a:p>
            <a:pPr marL="742950" lvl="1" indent="-285750">
              <a:buFont typeface="Arial" panose="020B0604020202020204" pitchFamily="34" charset="0"/>
              <a:buChar char="•"/>
            </a:pPr>
            <a:r>
              <a:rPr lang="en-US" dirty="0"/>
              <a:t>Later missions targeting complex orbits highlight SpaceX’s technological advancements.</a:t>
            </a:r>
          </a:p>
          <a:p>
            <a:pPr marL="742950" lvl="1" indent="-285750">
              <a:buFont typeface="Arial" panose="020B0604020202020204" pitchFamily="34" charset="0"/>
              <a:buChar char="•"/>
            </a:pPr>
            <a:r>
              <a:rPr lang="en-US" dirty="0"/>
              <a:t>This distribution reveals trends in SpaceX’s evolving mission objectives and capabilities.</a:t>
            </a:r>
          </a:p>
          <a:p>
            <a:r>
              <a:rPr lang="en-US" dirty="0"/>
              <a:t>This plot captures how Falcon 9 missions progressed and diversified over time, showcasing SpaceX’s operational growth.</a:t>
            </a:r>
          </a:p>
        </p:txBody>
      </p:sp>
    </p:spTree>
    <p:extLst>
      <p:ext uri="{BB962C8B-B14F-4D97-AF65-F5344CB8AC3E}">
        <p14:creationId xmlns:p14="http://schemas.microsoft.com/office/powerpoint/2010/main" val="1661795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 y="1740092"/>
            <a:ext cx="12192000" cy="51179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b="1" dirty="0">
                <a:solidFill>
                  <a:schemeClr val="tx1"/>
                </a:solidFill>
              </a:rPr>
              <a:t>Data Collection:</a:t>
            </a:r>
            <a:r>
              <a:rPr lang="en-US" sz="1800" dirty="0">
                <a:solidFill>
                  <a:schemeClr val="tx1"/>
                </a:solidFill>
              </a:rPr>
              <a:t> Gathered launch data from SpaceX API and Wikipedia.</a:t>
            </a:r>
          </a:p>
          <a:p>
            <a:pPr lvl="1">
              <a:lnSpc>
                <a:spcPct val="100000"/>
              </a:lnSpc>
              <a:spcBef>
                <a:spcPts val="1400"/>
              </a:spcBef>
            </a:pPr>
            <a:r>
              <a:rPr lang="en-US" sz="1800" b="1" dirty="0">
                <a:solidFill>
                  <a:schemeClr val="tx1"/>
                </a:solidFill>
              </a:rPr>
              <a:t>Data Cleaning:</a:t>
            </a:r>
            <a:r>
              <a:rPr lang="en-US" sz="1800" dirty="0">
                <a:solidFill>
                  <a:schemeClr val="tx1"/>
                </a:solidFill>
              </a:rPr>
              <a:t> Addressed missing values and created a binary success column.</a:t>
            </a:r>
          </a:p>
          <a:p>
            <a:pPr lvl="1">
              <a:lnSpc>
                <a:spcPct val="100000"/>
              </a:lnSpc>
              <a:spcBef>
                <a:spcPts val="1400"/>
              </a:spcBef>
            </a:pPr>
            <a:r>
              <a:rPr lang="en-US" sz="1800" b="1" dirty="0">
                <a:solidFill>
                  <a:schemeClr val="tx1"/>
                </a:solidFill>
              </a:rPr>
              <a:t>Exploratory Data Analysis (EDA):</a:t>
            </a:r>
            <a:r>
              <a:rPr lang="en-US" sz="1800" dirty="0">
                <a:solidFill>
                  <a:schemeClr val="tx1"/>
                </a:solidFill>
              </a:rPr>
              <a:t> Identified success trends, top-performing launch sites, and successful orbits.</a:t>
            </a:r>
          </a:p>
          <a:p>
            <a:pPr lvl="1">
              <a:lnSpc>
                <a:spcPct val="100000"/>
              </a:lnSpc>
              <a:spcBef>
                <a:spcPts val="1400"/>
              </a:spcBef>
            </a:pPr>
            <a:r>
              <a:rPr lang="en-US" sz="1800" b="1" dirty="0">
                <a:solidFill>
                  <a:schemeClr val="tx1"/>
                </a:solidFill>
              </a:rPr>
              <a:t>Feature Engineering:</a:t>
            </a:r>
            <a:r>
              <a:rPr lang="en-US" sz="1800" dirty="0">
                <a:solidFill>
                  <a:schemeClr val="tx1"/>
                </a:solidFill>
              </a:rPr>
              <a:t> Normalized data and encoded categorical variables.</a:t>
            </a:r>
          </a:p>
          <a:p>
            <a:pPr lvl="1">
              <a:lnSpc>
                <a:spcPct val="100000"/>
              </a:lnSpc>
              <a:spcBef>
                <a:spcPts val="1400"/>
              </a:spcBef>
            </a:pPr>
            <a:r>
              <a:rPr lang="en-US" sz="1800" b="1" dirty="0">
                <a:solidFill>
                  <a:schemeClr val="tx1"/>
                </a:solidFill>
              </a:rPr>
              <a:t>Predictive Modeling:</a:t>
            </a:r>
            <a:r>
              <a:rPr lang="en-US" sz="1800" dirty="0">
                <a:solidFill>
                  <a:schemeClr val="tx1"/>
                </a:solidFill>
              </a:rPr>
              <a:t> Tested Logistic Regression, SVM, KNN, and Decision Tree algorithms.</a:t>
            </a:r>
          </a:p>
          <a:p>
            <a:pPr lvl="1">
              <a:lnSpc>
                <a:spcPct val="100000"/>
              </a:lnSpc>
              <a:spcBef>
                <a:spcPts val="1400"/>
              </a:spcBef>
            </a:pPr>
            <a:r>
              <a:rPr lang="en-US" sz="1800" b="1" dirty="0">
                <a:solidFill>
                  <a:schemeClr val="tx1"/>
                </a:solidFill>
              </a:rPr>
              <a:t>Model Evaluation:</a:t>
            </a:r>
            <a:r>
              <a:rPr lang="en-US" sz="1800" dirty="0">
                <a:solidFill>
                  <a:schemeClr val="tx1"/>
                </a:solidFill>
              </a:rPr>
              <a:t> Used accuracy metrics and confusion matrices to assess performance.</a:t>
            </a:r>
          </a:p>
          <a:p>
            <a:pPr lvl="1">
              <a:lnSpc>
                <a:spcPct val="100000"/>
              </a:lnSpc>
              <a:spcBef>
                <a:spcPts val="1400"/>
              </a:spcBef>
            </a:pPr>
            <a:r>
              <a:rPr lang="en-US" sz="1800" b="1" dirty="0">
                <a:solidFill>
                  <a:schemeClr val="tx1"/>
                </a:solidFill>
              </a:rPr>
              <a:t>Optimization:</a:t>
            </a:r>
            <a:r>
              <a:rPr lang="en-US" sz="1800" dirty="0">
                <a:solidFill>
                  <a:schemeClr val="tx1"/>
                </a:solidFill>
              </a:rPr>
              <a:t> Applied </a:t>
            </a:r>
            <a:r>
              <a:rPr lang="en-US" sz="1800" dirty="0" err="1">
                <a:solidFill>
                  <a:schemeClr val="tx1"/>
                </a:solidFill>
              </a:rPr>
              <a:t>GridSearchCV</a:t>
            </a:r>
            <a:r>
              <a:rPr lang="en-US" sz="1800" dirty="0">
                <a:solidFill>
                  <a:schemeClr val="tx1"/>
                </a:solidFill>
              </a:rPr>
              <a:t> for hyperparameter tuning.</a:t>
            </a:r>
          </a:p>
          <a:p>
            <a:pPr lvl="1">
              <a:lnSpc>
                <a:spcPct val="100000"/>
              </a:lnSpc>
              <a:spcBef>
                <a:spcPts val="1400"/>
              </a:spcBef>
            </a:pPr>
            <a:r>
              <a:rPr lang="en-US" sz="1800" b="1" dirty="0">
                <a:solidFill>
                  <a:schemeClr val="tx1"/>
                </a:solidFill>
              </a:rPr>
              <a:t>Visual Analytics:</a:t>
            </a:r>
            <a:r>
              <a:rPr lang="en-US" sz="1800" dirty="0">
                <a:solidFill>
                  <a:schemeClr val="tx1"/>
                </a:solidFill>
              </a:rPr>
              <a:t> Developed interactive dashboards and maps for insights.</a:t>
            </a:r>
          </a:p>
          <a:p>
            <a:pPr lvl="1">
              <a:lnSpc>
                <a:spcPct val="100000"/>
              </a:lnSpc>
              <a:spcBef>
                <a:spcPts val="1400"/>
              </a:spcBef>
            </a:pPr>
            <a:r>
              <a:rPr lang="en-US" sz="1800" b="1" dirty="0">
                <a:solidFill>
                  <a:schemeClr val="tx1"/>
                </a:solidFill>
              </a:rPr>
              <a:t>Reporting:</a:t>
            </a:r>
            <a:r>
              <a:rPr lang="en-US" sz="1800" dirty="0">
                <a:solidFill>
                  <a:schemeClr val="tx1"/>
                </a:solidFill>
              </a:rPr>
              <a:t> Documented findings with visual aids for stakeholder communication.</a:t>
            </a:r>
            <a:endParaRPr lang="en-US" sz="1800" dirty="0">
              <a:solidFill>
                <a:schemeClr val="tx1"/>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0242" name="Picture 2">
            <a:extLst>
              <a:ext uri="{FF2B5EF4-FFF2-40B4-BE49-F238E27FC236}">
                <a16:creationId xmlns:a16="http://schemas.microsoft.com/office/drawing/2014/main" id="{71A8AAAC-99CB-2C54-DEF9-2AA9F96AB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9958"/>
            <a:ext cx="12192000"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88E861B-50BA-4772-279F-4C19710101B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83B78C-C674-FF09-88E5-CA1570EDD29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77565F3B-6967-C811-F47E-C26874E11F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1">
            <a:extLst>
              <a:ext uri="{FF2B5EF4-FFF2-40B4-BE49-F238E27FC236}">
                <a16:creationId xmlns:a16="http://schemas.microsoft.com/office/drawing/2014/main" id="{61954564-DC8E-D324-5785-1F0099A5EF1C}"/>
              </a:ext>
            </a:extLst>
          </p:cNvPr>
          <p:cNvSpPr txBox="1"/>
          <p:nvPr/>
        </p:nvSpPr>
        <p:spPr>
          <a:xfrm>
            <a:off x="390293" y="1338146"/>
            <a:ext cx="11563814" cy="3970318"/>
          </a:xfrm>
          <a:prstGeom prst="rect">
            <a:avLst/>
          </a:prstGeom>
          <a:noFill/>
        </p:spPr>
        <p:txBody>
          <a:bodyPr wrap="square" rtlCol="0">
            <a:spAutoFit/>
          </a:bodyPr>
          <a:lstStyle/>
          <a:p>
            <a:pPr>
              <a:buFont typeface="Arial" panose="020B0604020202020204" pitchFamily="34" charset="0"/>
              <a:buChar char="•"/>
            </a:pPr>
            <a:r>
              <a:rPr lang="en-US" b="1" dirty="0"/>
              <a:t>Purpose:</a:t>
            </a:r>
            <a:r>
              <a:rPr lang="en-US" dirty="0"/>
              <a:t> Examines the relationship between payload mass and orbit type to identify trends in mission requirements.</a:t>
            </a:r>
          </a:p>
          <a:p>
            <a:pPr>
              <a:buFont typeface="Arial" panose="020B0604020202020204" pitchFamily="34" charset="0"/>
              <a:buChar char="•"/>
            </a:pPr>
            <a:r>
              <a:rPr lang="en-US" b="1" dirty="0"/>
              <a:t>Axes:</a:t>
            </a:r>
            <a:endParaRPr lang="en-US" dirty="0"/>
          </a:p>
          <a:p>
            <a:pPr marL="742950" lvl="1" indent="-285750">
              <a:buFont typeface="Arial" panose="020B0604020202020204" pitchFamily="34" charset="0"/>
              <a:buChar char="•"/>
            </a:pPr>
            <a:r>
              <a:rPr lang="en-US" b="1" dirty="0"/>
              <a:t>X-Axis (Orbit Type):</a:t>
            </a:r>
            <a:r>
              <a:rPr lang="en-US" dirty="0"/>
              <a:t> Represents different orbit types (e.g., LEO, GEO, SSO).</a:t>
            </a:r>
          </a:p>
          <a:p>
            <a:pPr marL="742950" lvl="1" indent="-285750">
              <a:buFont typeface="Arial" panose="020B0604020202020204" pitchFamily="34" charset="0"/>
              <a:buChar char="•"/>
            </a:pPr>
            <a:r>
              <a:rPr lang="en-US" b="1" dirty="0"/>
              <a:t>Y-Axis (Payload Mass):</a:t>
            </a:r>
            <a:r>
              <a:rPr lang="en-US" dirty="0"/>
              <a:t> Shows payload mass (in kilograms) delivered to each orbit.</a:t>
            </a:r>
          </a:p>
          <a:p>
            <a:pPr>
              <a:buFont typeface="Arial" panose="020B0604020202020204" pitchFamily="34" charset="0"/>
              <a:buChar char="•"/>
            </a:pPr>
            <a:r>
              <a:rPr lang="en-US" b="1" dirty="0"/>
              <a:t>Key Observations:</a:t>
            </a:r>
            <a:endParaRPr lang="en-US" dirty="0"/>
          </a:p>
          <a:p>
            <a:pPr marL="742950" lvl="1" indent="-285750">
              <a:buFont typeface="Arial" panose="020B0604020202020204" pitchFamily="34" charset="0"/>
              <a:buChar char="•"/>
            </a:pPr>
            <a:r>
              <a:rPr lang="en-US" b="1" dirty="0"/>
              <a:t>LEO:</a:t>
            </a:r>
            <a:r>
              <a:rPr lang="en-US" dirty="0"/>
              <a:t> Displays the widest range of payloads, reflecting its versatility for diverse missions.</a:t>
            </a:r>
          </a:p>
          <a:p>
            <a:pPr marL="742950" lvl="1" indent="-285750">
              <a:buFont typeface="Arial" panose="020B0604020202020204" pitchFamily="34" charset="0"/>
              <a:buChar char="•"/>
            </a:pPr>
            <a:r>
              <a:rPr lang="en-US" b="1" dirty="0"/>
              <a:t>GEO and SSO:</a:t>
            </a:r>
            <a:r>
              <a:rPr lang="en-US" dirty="0"/>
              <a:t> Tend to handle moderate to heavy payloads, often for specialized tasks.</a:t>
            </a:r>
          </a:p>
          <a:p>
            <a:pPr marL="742950" lvl="1" indent="-285750">
              <a:buFont typeface="Arial" panose="020B0604020202020204" pitchFamily="34" charset="0"/>
              <a:buChar char="•"/>
            </a:pPr>
            <a:r>
              <a:rPr lang="en-US" dirty="0"/>
              <a:t>Outliers with extremely high payloads correspond to unique missions, such as interplanetary launches.</a:t>
            </a:r>
          </a:p>
          <a:p>
            <a:pPr>
              <a:buFont typeface="Arial" panose="020B0604020202020204" pitchFamily="34" charset="0"/>
              <a:buChar char="•"/>
            </a:pPr>
            <a:r>
              <a:rPr lang="en-US" b="1" dirty="0"/>
              <a:t>Insights:</a:t>
            </a:r>
            <a:endParaRPr lang="en-US" dirty="0"/>
          </a:p>
          <a:p>
            <a:pPr marL="742950" lvl="1" indent="-285750">
              <a:buFont typeface="Arial" panose="020B0604020202020204" pitchFamily="34" charset="0"/>
              <a:buChar char="•"/>
            </a:pPr>
            <a:r>
              <a:rPr lang="en-US" dirty="0"/>
              <a:t>Heavier payloads align with high-energy orbits like GEO, requiring careful planning.</a:t>
            </a:r>
          </a:p>
          <a:p>
            <a:pPr marL="742950" lvl="1" indent="-285750">
              <a:buFont typeface="Arial" panose="020B0604020202020204" pitchFamily="34" charset="0"/>
              <a:buChar char="•"/>
            </a:pPr>
            <a:r>
              <a:rPr lang="en-US" dirty="0"/>
              <a:t>The range of payloads highlights SpaceX’s ability to adapt to varied mission needs.</a:t>
            </a:r>
          </a:p>
          <a:p>
            <a:pPr marL="742950" lvl="1" indent="-285750">
              <a:buFont typeface="Arial" panose="020B0604020202020204" pitchFamily="34" charset="0"/>
              <a:buChar char="•"/>
            </a:pPr>
            <a:r>
              <a:rPr lang="en-US" dirty="0"/>
              <a:t>This plot helps optimize mission design and efficiency for specific orbit types.</a:t>
            </a:r>
          </a:p>
          <a:p>
            <a:r>
              <a:rPr lang="en-US" dirty="0"/>
              <a:t>It reveals how payload capacities vary by orbit, offering insights into mission complexity and SpaceX's operational flexibility.</a:t>
            </a:r>
          </a:p>
        </p:txBody>
      </p:sp>
    </p:spTree>
    <p:extLst>
      <p:ext uri="{BB962C8B-B14F-4D97-AF65-F5344CB8AC3E}">
        <p14:creationId xmlns:p14="http://schemas.microsoft.com/office/powerpoint/2010/main" val="674117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2290" name="Picture 2">
            <a:extLst>
              <a:ext uri="{FF2B5EF4-FFF2-40B4-BE49-F238E27FC236}">
                <a16:creationId xmlns:a16="http://schemas.microsoft.com/office/drawing/2014/main" id="{8DE7031C-119E-40C8-A6BA-3A990FD69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889" y="1554128"/>
            <a:ext cx="6395921" cy="48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248239A-AF26-6293-9E39-47B063E2D56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F601A7-E5B4-B547-9F05-D2E3D6B8AD46}"/>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418A5EF5-5EEA-5FFF-37E3-5AF2F604F92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3" name="TextBox 2">
            <a:extLst>
              <a:ext uri="{FF2B5EF4-FFF2-40B4-BE49-F238E27FC236}">
                <a16:creationId xmlns:a16="http://schemas.microsoft.com/office/drawing/2014/main" id="{F8224507-EF07-ECC0-59A8-2DFA01235202}"/>
              </a:ext>
            </a:extLst>
          </p:cNvPr>
          <p:cNvSpPr txBox="1"/>
          <p:nvPr/>
        </p:nvSpPr>
        <p:spPr>
          <a:xfrm>
            <a:off x="469216" y="1351267"/>
            <a:ext cx="11722784" cy="3693319"/>
          </a:xfrm>
          <a:prstGeom prst="rect">
            <a:avLst/>
          </a:prstGeom>
          <a:noFill/>
        </p:spPr>
        <p:txBody>
          <a:bodyPr wrap="square">
            <a:spAutoFit/>
          </a:bodyPr>
          <a:lstStyle/>
          <a:p>
            <a:pPr>
              <a:buFont typeface="Arial" panose="020B0604020202020204" pitchFamily="34" charset="0"/>
              <a:buChar char="•"/>
            </a:pPr>
            <a:r>
              <a:rPr lang="en-US" b="1" dirty="0"/>
              <a:t>Purpose:</a:t>
            </a:r>
            <a:r>
              <a:rPr lang="en-US" dirty="0"/>
              <a:t> Shows Falcon 9 landing success rates over time to assess reliability improvements.</a:t>
            </a:r>
          </a:p>
          <a:p>
            <a:pPr>
              <a:buFont typeface="Arial" panose="020B0604020202020204" pitchFamily="34" charset="0"/>
              <a:buChar char="•"/>
            </a:pPr>
            <a:r>
              <a:rPr lang="en-US" b="1" dirty="0"/>
              <a:t>Axes:</a:t>
            </a:r>
            <a:endParaRPr lang="en-US" dirty="0"/>
          </a:p>
          <a:p>
            <a:pPr marL="742950" lvl="1" indent="-285750">
              <a:buFont typeface="Arial" panose="020B0604020202020204" pitchFamily="34" charset="0"/>
              <a:buChar char="•"/>
            </a:pPr>
            <a:r>
              <a:rPr lang="en-US" b="1" dirty="0"/>
              <a:t>X-Axis (Time):</a:t>
            </a:r>
            <a:r>
              <a:rPr lang="en-US" dirty="0"/>
              <a:t> Sequence of launches (e.g., by year or flight number).</a:t>
            </a:r>
          </a:p>
          <a:p>
            <a:pPr marL="742950" lvl="1" indent="-285750">
              <a:buFont typeface="Arial" panose="020B0604020202020204" pitchFamily="34" charset="0"/>
              <a:buChar char="•"/>
            </a:pPr>
            <a:r>
              <a:rPr lang="en-US" b="1" dirty="0"/>
              <a:t>Y-Axis (Success Rate):</a:t>
            </a:r>
            <a:r>
              <a:rPr lang="en-US" dirty="0"/>
              <a:t> Percentage of successful first-stage landings.</a:t>
            </a:r>
          </a:p>
          <a:p>
            <a:pPr>
              <a:buFont typeface="Arial" panose="020B0604020202020204" pitchFamily="34" charset="0"/>
              <a:buChar char="•"/>
            </a:pPr>
            <a:r>
              <a:rPr lang="en-US" b="1" dirty="0"/>
              <a:t>Key Observations:</a:t>
            </a:r>
            <a:endParaRPr lang="en-US" dirty="0"/>
          </a:p>
          <a:p>
            <a:pPr marL="742950" lvl="1" indent="-285750">
              <a:buFont typeface="Arial" panose="020B0604020202020204" pitchFamily="34" charset="0"/>
              <a:buChar char="•"/>
            </a:pPr>
            <a:r>
              <a:rPr lang="en-US" dirty="0"/>
              <a:t>A clear upward trend reflects consistent improvements in success rates.</a:t>
            </a:r>
          </a:p>
          <a:p>
            <a:pPr marL="742950" lvl="1" indent="-285750">
              <a:buFont typeface="Arial" panose="020B0604020202020204" pitchFamily="34" charset="0"/>
              <a:buChar char="•"/>
            </a:pPr>
            <a:r>
              <a:rPr lang="en-US" dirty="0"/>
              <a:t>Early launches had lower success rates, showing initial development challenges.</a:t>
            </a:r>
          </a:p>
          <a:p>
            <a:pPr marL="742950" lvl="1" indent="-285750">
              <a:buFont typeface="Arial" panose="020B0604020202020204" pitchFamily="34" charset="0"/>
              <a:buChar char="•"/>
            </a:pPr>
            <a:r>
              <a:rPr lang="en-US" dirty="0"/>
              <a:t>Later launches stabilized near 100%, demonstrating operational maturity.</a:t>
            </a:r>
          </a:p>
          <a:p>
            <a:pPr>
              <a:buFont typeface="Arial" panose="020B0604020202020204" pitchFamily="34" charset="0"/>
              <a:buChar char="•"/>
            </a:pPr>
            <a:r>
              <a:rPr lang="en-US" b="1" dirty="0"/>
              <a:t>Insights:</a:t>
            </a:r>
            <a:endParaRPr lang="en-US" dirty="0"/>
          </a:p>
          <a:p>
            <a:pPr marL="742950" lvl="1" indent="-285750">
              <a:buFont typeface="Arial" panose="020B0604020202020204" pitchFamily="34" charset="0"/>
              <a:buChar char="•"/>
            </a:pPr>
            <a:r>
              <a:rPr lang="en-US" dirty="0"/>
              <a:t>The trend highlights SpaceX’s learning curve and iterative improvements.</a:t>
            </a:r>
          </a:p>
          <a:p>
            <a:pPr marL="742950" lvl="1" indent="-285750">
              <a:buFont typeface="Arial" panose="020B0604020202020204" pitchFamily="34" charset="0"/>
              <a:buChar char="•"/>
            </a:pPr>
            <a:r>
              <a:rPr lang="en-US" dirty="0"/>
              <a:t>Stabilization at high success rates underscores Falcon 9’s reliability.</a:t>
            </a:r>
          </a:p>
          <a:p>
            <a:pPr marL="742950" lvl="1" indent="-285750">
              <a:buFont typeface="Arial" panose="020B0604020202020204" pitchFamily="34" charset="0"/>
              <a:buChar char="•"/>
            </a:pPr>
            <a:r>
              <a:rPr lang="en-US" dirty="0"/>
              <a:t>The chart showcases how innovation and refinement lead to operational excellence.</a:t>
            </a:r>
          </a:p>
          <a:p>
            <a:r>
              <a:rPr lang="en-US" dirty="0"/>
              <a:t>This chart effectively captures SpaceX’s progress in achieving reliable landings over time.</a:t>
            </a:r>
          </a:p>
        </p:txBody>
      </p:sp>
    </p:spTree>
    <p:extLst>
      <p:ext uri="{BB962C8B-B14F-4D97-AF65-F5344CB8AC3E}">
        <p14:creationId xmlns:p14="http://schemas.microsoft.com/office/powerpoint/2010/main" val="408982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1600" dirty="0"/>
          </a:p>
          <a:p>
            <a:pPr>
              <a:lnSpc>
                <a:spcPct val="100000"/>
              </a:lnSpc>
              <a:spcBef>
                <a:spcPts val="1400"/>
              </a:spcBef>
            </a:pPr>
            <a:endParaRPr lang="en-US" sz="1600" dirty="0"/>
          </a:p>
          <a:p>
            <a:pPr marL="0" indent="0">
              <a:lnSpc>
                <a:spcPct val="100000"/>
              </a:lnSpc>
              <a:spcBef>
                <a:spcPts val="1400"/>
              </a:spcBef>
              <a:buNone/>
            </a:pPr>
            <a:r>
              <a:rPr lang="en-US" sz="2400" b="1" dirty="0"/>
              <a:t>%</a:t>
            </a:r>
            <a:r>
              <a:rPr lang="en-US" sz="2400" b="1" dirty="0" err="1"/>
              <a:t>sql</a:t>
            </a:r>
            <a:r>
              <a:rPr lang="en-US" sz="2400" b="1" dirty="0"/>
              <a:t> select DISTINCT LAUNCH_SITE from SPACEXTBL;</a:t>
            </a:r>
          </a:p>
          <a:p>
            <a:pPr>
              <a:lnSpc>
                <a:spcPct val="100000"/>
              </a:lnSpc>
              <a:spcBef>
                <a:spcPts val="1400"/>
              </a:spcBef>
            </a:pPr>
            <a:r>
              <a:rPr lang="en-US" sz="1600" dirty="0"/>
              <a:t>This query retrieves all distinct entries in the </a:t>
            </a:r>
            <a:r>
              <a:rPr lang="en-US" sz="1600" dirty="0" err="1"/>
              <a:t>Launch_Site</a:t>
            </a:r>
            <a:r>
              <a:rPr lang="en-US" sz="1600" dirty="0"/>
              <a:t> column from the                                                   </a:t>
            </a:r>
            <a:r>
              <a:rPr lang="en-US" sz="1600" b="1" dirty="0"/>
              <a:t>SPACEXTBL </a:t>
            </a:r>
            <a:r>
              <a:rPr lang="en-US" sz="1600" dirty="0"/>
              <a:t>table, ensuring each launch site is listed only once.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B20B8578-B028-A9AB-DC28-53A6BBBF8DB8}"/>
              </a:ext>
            </a:extLst>
          </p:cNvPr>
          <p:cNvPicPr>
            <a:picLocks noChangeAspect="1"/>
          </p:cNvPicPr>
          <p:nvPr/>
        </p:nvPicPr>
        <p:blipFill>
          <a:blip r:embed="rId3"/>
          <a:stretch>
            <a:fillRect/>
          </a:stretch>
        </p:blipFill>
        <p:spPr>
          <a:xfrm>
            <a:off x="7694341" y="1825625"/>
            <a:ext cx="3133492" cy="403991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b="1" dirty="0"/>
              <a:t>%</a:t>
            </a:r>
            <a:r>
              <a:rPr lang="en-US" sz="2000" b="1" dirty="0" err="1"/>
              <a:t>sql</a:t>
            </a:r>
            <a:r>
              <a:rPr lang="en-US" sz="2000" b="1" dirty="0"/>
              <a:t> select * from SPACEXTBL WHERE LAUNCH_SITE LIKE 'CCA%' limit 5</a:t>
            </a:r>
          </a:p>
          <a:p>
            <a:pPr>
              <a:lnSpc>
                <a:spcPct val="100000"/>
              </a:lnSpc>
              <a:spcBef>
                <a:spcPts val="1400"/>
              </a:spcBef>
            </a:pPr>
            <a:r>
              <a:rPr lang="en-US" sz="1600" dirty="0"/>
              <a:t>This query retrieves all distinct entries in the </a:t>
            </a:r>
            <a:r>
              <a:rPr lang="en-US" sz="1600" dirty="0" err="1"/>
              <a:t>Launch_Site</a:t>
            </a:r>
            <a:r>
              <a:rPr lang="en-US" sz="1600" dirty="0"/>
              <a:t> column from the </a:t>
            </a:r>
            <a:r>
              <a:rPr lang="en-US" sz="1600" b="1" dirty="0"/>
              <a:t>SPACEXTBL </a:t>
            </a:r>
            <a:r>
              <a:rPr lang="en-US" sz="1600" dirty="0"/>
              <a:t>table, ensuring each launch site is listed only once.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C5AF815A-087D-F063-FC35-534C2B35A349}"/>
              </a:ext>
            </a:extLst>
          </p:cNvPr>
          <p:cNvPicPr>
            <a:picLocks noChangeAspect="1"/>
          </p:cNvPicPr>
          <p:nvPr/>
        </p:nvPicPr>
        <p:blipFill>
          <a:blip r:embed="rId3"/>
          <a:stretch>
            <a:fillRect/>
          </a:stretch>
        </p:blipFill>
        <p:spPr>
          <a:xfrm>
            <a:off x="648629" y="3181750"/>
            <a:ext cx="7772400" cy="354993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b="1" dirty="0"/>
              <a:t>%</a:t>
            </a:r>
            <a:r>
              <a:rPr lang="en-US" sz="2000" b="1" dirty="0" err="1"/>
              <a:t>sql</a:t>
            </a:r>
            <a:r>
              <a:rPr lang="en-US" sz="2000" b="1" dirty="0"/>
              <a:t> Select SUM(PAYLOAD_MASS__KG_) FROM SPACEXTBL WHERE CUSTOMER == 'NASA (CRS)’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query will calculate the total payload carried by the boosters from </a:t>
            </a:r>
            <a:r>
              <a:rPr lang="en-US" sz="2000" dirty="0" err="1">
                <a:solidFill>
                  <a:schemeClr val="accent3">
                    <a:lumMod val="25000"/>
                  </a:schemeClr>
                </a:solidFill>
                <a:latin typeface="Abadi" panose="020B0604020104020204" pitchFamily="34" charset="0"/>
              </a:rPr>
              <a:t>nasa</a:t>
            </a:r>
            <a:r>
              <a:rPr lang="en-US" sz="2000" dirty="0">
                <a:solidFill>
                  <a:schemeClr val="accent3">
                    <a:lumMod val="25000"/>
                  </a:schemeClr>
                </a:solidFill>
                <a:latin typeface="Abadi" panose="020B0604020104020204" pitchFamily="34" charset="0"/>
              </a:rPr>
              <a:t>. It will filter only NASA boosters then total the payload for each. </a:t>
            </a:r>
          </a:p>
          <a:p>
            <a:pPr marL="0" indent="0">
              <a:lnSpc>
                <a:spcPct val="100000"/>
              </a:lnSpc>
              <a:spcBef>
                <a:spcPts val="1400"/>
              </a:spcBef>
              <a:buNone/>
            </a:pPr>
            <a:endParaRPr lang="en-US" sz="20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B08B6499-5D34-9A53-C6A9-7FCD8846E151}"/>
              </a:ext>
            </a:extLst>
          </p:cNvPr>
          <p:cNvPicPr>
            <a:picLocks noChangeAspect="1"/>
          </p:cNvPicPr>
          <p:nvPr/>
        </p:nvPicPr>
        <p:blipFill>
          <a:blip r:embed="rId3"/>
          <a:stretch>
            <a:fillRect/>
          </a:stretch>
        </p:blipFill>
        <p:spPr>
          <a:xfrm>
            <a:off x="1676401" y="2281095"/>
            <a:ext cx="3365500" cy="10541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b="1" dirty="0"/>
          </a:p>
          <a:p>
            <a:pPr marL="0" indent="0">
              <a:lnSpc>
                <a:spcPct val="100000"/>
              </a:lnSpc>
              <a:spcBef>
                <a:spcPts val="1400"/>
              </a:spcBef>
              <a:buNone/>
            </a:pPr>
            <a:r>
              <a:rPr lang="en-US" sz="2000" b="1" dirty="0"/>
              <a:t>%</a:t>
            </a:r>
            <a:r>
              <a:rPr lang="en-US" sz="2000" b="1" dirty="0" err="1"/>
              <a:t>sql</a:t>
            </a:r>
            <a:r>
              <a:rPr lang="en-US" sz="2000" b="1" dirty="0"/>
              <a:t> select AVG(PAYLOAD_MASS__KG_) FROM SPACEXTBL WHERE </a:t>
            </a:r>
            <a:r>
              <a:rPr lang="en-US" sz="2000" b="1" dirty="0" err="1"/>
              <a:t>Booster_Version</a:t>
            </a:r>
            <a:r>
              <a:rPr lang="en-US" sz="2000" b="1" dirty="0"/>
              <a:t> Like 'F9 v1.1%’</a:t>
            </a:r>
          </a:p>
          <a:p>
            <a:pPr>
              <a:lnSpc>
                <a:spcPct val="100000"/>
              </a:lnSpc>
              <a:spcBef>
                <a:spcPts val="1400"/>
              </a:spcBef>
            </a:pPr>
            <a:r>
              <a:rPr lang="en-US" sz="1400" b="1" dirty="0"/>
              <a:t>AVG(</a:t>
            </a:r>
            <a:r>
              <a:rPr lang="en-US" sz="1400" b="1" dirty="0" err="1"/>
              <a:t>Payload_Mass</a:t>
            </a:r>
            <a:r>
              <a:rPr lang="en-US" sz="1400" b="1" dirty="0"/>
              <a:t>):</a:t>
            </a:r>
            <a:r>
              <a:rPr lang="en-US" sz="1400" dirty="0"/>
              <a:t> Computes the average payload mass for the filtered records.</a:t>
            </a:r>
          </a:p>
          <a:p>
            <a:pPr>
              <a:lnSpc>
                <a:spcPct val="100000"/>
              </a:lnSpc>
              <a:spcBef>
                <a:spcPts val="1400"/>
              </a:spcBef>
            </a:pPr>
            <a:r>
              <a:rPr lang="en-US" sz="1400" b="1" dirty="0"/>
              <a:t>WHERE </a:t>
            </a:r>
            <a:r>
              <a:rPr lang="en-US" sz="1400" b="1" dirty="0" err="1"/>
              <a:t>Booster_Version</a:t>
            </a:r>
            <a:r>
              <a:rPr lang="en-US" sz="1400" b="1" dirty="0"/>
              <a:t> = 'F9 v1.1':</a:t>
            </a:r>
            <a:r>
              <a:rPr lang="en-US" sz="1400" dirty="0"/>
              <a:t> Filters the data to include only launches with the booster version F9 v1.1.</a:t>
            </a:r>
            <a:endParaRPr lang="en-US" sz="2000" b="1" dirty="0"/>
          </a:p>
          <a:p>
            <a:pPr marL="0" indent="0">
              <a:lnSpc>
                <a:spcPct val="100000"/>
              </a:lnSpc>
              <a:spcBef>
                <a:spcPts val="1400"/>
              </a:spcBef>
              <a:buNone/>
            </a:pPr>
            <a:endParaRPr lang="en-US" sz="20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CD02FAC9-8CFD-EADF-D3E3-DAE7C4A3A4F9}"/>
              </a:ext>
            </a:extLst>
          </p:cNvPr>
          <p:cNvPicPr>
            <a:picLocks noChangeAspect="1"/>
          </p:cNvPicPr>
          <p:nvPr/>
        </p:nvPicPr>
        <p:blipFill>
          <a:blip r:embed="rId3"/>
          <a:stretch>
            <a:fillRect/>
          </a:stretch>
        </p:blipFill>
        <p:spPr>
          <a:xfrm>
            <a:off x="1661533" y="2288633"/>
            <a:ext cx="3365500" cy="10541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b="1" dirty="0"/>
              <a:t>%</a:t>
            </a:r>
            <a:r>
              <a:rPr lang="en-US" sz="2000" b="1" dirty="0" err="1"/>
              <a:t>sql</a:t>
            </a:r>
            <a:r>
              <a:rPr lang="en-US" sz="2000" b="1" dirty="0"/>
              <a:t> select min(DATE) from SPACEXTBL WHERE </a:t>
            </a:r>
            <a:r>
              <a:rPr lang="en-US" sz="2000" b="1" dirty="0" err="1"/>
              <a:t>Landing_Outcome</a:t>
            </a:r>
            <a:r>
              <a:rPr lang="en-US" sz="2000" b="1" dirty="0"/>
              <a:t> == 'Success (ground pad)’; </a:t>
            </a:r>
          </a:p>
          <a:p>
            <a:pPr>
              <a:lnSpc>
                <a:spcPct val="100000"/>
              </a:lnSpc>
              <a:spcBef>
                <a:spcPts val="1400"/>
              </a:spcBef>
            </a:pPr>
            <a:r>
              <a:rPr lang="en-US" sz="1600" b="1" dirty="0"/>
              <a:t>MIN(Date):</a:t>
            </a:r>
            <a:r>
              <a:rPr lang="en-US" sz="1600" dirty="0"/>
              <a:t> Retrieves the earliest date from the filtered results.</a:t>
            </a:r>
          </a:p>
          <a:p>
            <a:pPr>
              <a:lnSpc>
                <a:spcPct val="100000"/>
              </a:lnSpc>
              <a:spcBef>
                <a:spcPts val="1400"/>
              </a:spcBef>
            </a:pPr>
            <a:r>
              <a:rPr lang="en-US" sz="1600" b="1" dirty="0"/>
              <a:t>WHERE </a:t>
            </a:r>
            <a:r>
              <a:rPr lang="en-US" sz="1600" b="1" dirty="0" err="1"/>
              <a:t>Landing_Outcome</a:t>
            </a:r>
            <a:r>
              <a:rPr lang="en-US" sz="1600" b="1" dirty="0"/>
              <a:t> = 'Success (ground pad)':</a:t>
            </a:r>
            <a:r>
              <a:rPr lang="en-US" sz="1600" dirty="0"/>
              <a:t> Filters for records where the landing outcome was a success on a ground pad.</a:t>
            </a:r>
            <a:endParaRPr lang="en-US" sz="16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3D943E01-278F-96FD-DE23-47026BF0C509}"/>
              </a:ext>
            </a:extLst>
          </p:cNvPr>
          <p:cNvPicPr>
            <a:picLocks noChangeAspect="1"/>
          </p:cNvPicPr>
          <p:nvPr/>
        </p:nvPicPr>
        <p:blipFill>
          <a:blip r:embed="rId3"/>
          <a:stretch>
            <a:fillRect/>
          </a:stretch>
        </p:blipFill>
        <p:spPr>
          <a:xfrm>
            <a:off x="3365036" y="2277482"/>
            <a:ext cx="3365500" cy="10541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020"/>
            <a:ext cx="9745589" cy="462694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b="1" dirty="0"/>
              <a:t>%</a:t>
            </a:r>
            <a:r>
              <a:rPr lang="en-US" sz="2000" b="1" dirty="0" err="1"/>
              <a:t>sql</a:t>
            </a:r>
            <a:r>
              <a:rPr lang="en-US" sz="2000" b="1" dirty="0"/>
              <a:t> select </a:t>
            </a:r>
            <a:r>
              <a:rPr lang="en-US" sz="2000" b="1" dirty="0" err="1"/>
              <a:t>Booster_Version</a:t>
            </a:r>
            <a:r>
              <a:rPr lang="en-US" sz="2000" b="1" dirty="0"/>
              <a:t>, PAYLOAD_MASS__KG_ From SPACEXTBL where </a:t>
            </a:r>
            <a:r>
              <a:rPr lang="en-US" sz="2000" b="1" dirty="0" err="1"/>
              <a:t>Landing_Outcome</a:t>
            </a:r>
            <a:r>
              <a:rPr lang="en-US" sz="2000" b="1" dirty="0"/>
              <a:t> = 'Success (drone ship)’</a:t>
            </a:r>
          </a:p>
          <a:p>
            <a:pPr>
              <a:lnSpc>
                <a:spcPct val="100000"/>
              </a:lnSpc>
              <a:spcBef>
                <a:spcPts val="1400"/>
              </a:spcBef>
            </a:pPr>
            <a:r>
              <a:rPr lang="en-US" sz="1400" b="1" dirty="0"/>
              <a:t>SELECT DISTINCT </a:t>
            </a:r>
            <a:r>
              <a:rPr lang="en-US" sz="1400" b="1" dirty="0" err="1"/>
              <a:t>Booster_Version</a:t>
            </a:r>
            <a:r>
              <a:rPr lang="en-US" sz="1400" dirty="0"/>
              <a:t>: Retrieves unique booster versions that meet the specified criteria.</a:t>
            </a:r>
          </a:p>
          <a:p>
            <a:pPr>
              <a:lnSpc>
                <a:spcPct val="100000"/>
              </a:lnSpc>
              <a:spcBef>
                <a:spcPts val="1400"/>
              </a:spcBef>
            </a:pPr>
            <a:r>
              <a:rPr lang="en-US" sz="1400" b="1" dirty="0"/>
              <a:t>WHERE </a:t>
            </a:r>
            <a:r>
              <a:rPr lang="en-US" sz="1400" b="1" dirty="0" err="1"/>
              <a:t>Landing_Outcome</a:t>
            </a:r>
            <a:r>
              <a:rPr lang="en-US" sz="1400" b="1" dirty="0"/>
              <a:t> = 'Success (drone ship)'</a:t>
            </a:r>
            <a:r>
              <a:rPr lang="en-US" sz="1400" dirty="0"/>
              <a:t>: Filters for missions with successful drone ship landings.</a:t>
            </a:r>
          </a:p>
          <a:p>
            <a:pPr>
              <a:lnSpc>
                <a:spcPct val="100000"/>
              </a:lnSpc>
              <a:spcBef>
                <a:spcPts val="1400"/>
              </a:spcBef>
            </a:pPr>
            <a:r>
              <a:rPr lang="en-US" sz="1400" b="1" dirty="0"/>
              <a:t>AND </a:t>
            </a:r>
            <a:r>
              <a:rPr lang="en-US" sz="1400" b="1" dirty="0" err="1"/>
              <a:t>Payload_Mass</a:t>
            </a:r>
            <a:r>
              <a:rPr lang="en-US" sz="1400" b="1" dirty="0"/>
              <a:t> BETWEEN 4000 AND 6000</a:t>
            </a:r>
            <a:r>
              <a:rPr lang="en-US" sz="1400" dirty="0"/>
              <a:t>: Further filters for payload masses within the specified range.</a:t>
            </a:r>
            <a:endParaRPr lang="en-US" sz="2000" b="1" dirty="0"/>
          </a:p>
          <a:p>
            <a:pPr marL="0" indent="0">
              <a:lnSpc>
                <a:spcPct val="100000"/>
              </a:lnSpc>
              <a:spcBef>
                <a:spcPts val="1400"/>
              </a:spcBef>
              <a:buNone/>
            </a:pPr>
            <a:endParaRPr lang="en-US" sz="2000" b="1"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CDF9A429-5B14-F4E4-F354-A74ABBE92327}"/>
              </a:ext>
            </a:extLst>
          </p:cNvPr>
          <p:cNvPicPr>
            <a:picLocks noChangeAspect="1"/>
          </p:cNvPicPr>
          <p:nvPr/>
        </p:nvPicPr>
        <p:blipFill>
          <a:blip r:embed="rId3"/>
          <a:stretch>
            <a:fillRect/>
          </a:stretch>
        </p:blipFill>
        <p:spPr>
          <a:xfrm>
            <a:off x="3200398" y="2288411"/>
            <a:ext cx="3229827" cy="17218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09DF9CD-66A8-F01D-78B7-525B69CA73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9EACC6-DF72-6CC4-13B0-28E428EE5DE6}"/>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1B40A076-6267-8E5C-0175-0631BF3A6387}"/>
              </a:ext>
            </a:extLst>
          </p:cNvPr>
          <p:cNvSpPr txBox="1">
            <a:spLocks/>
          </p:cNvSpPr>
          <p:nvPr/>
        </p:nvSpPr>
        <p:spPr>
          <a:xfrm>
            <a:off x="1" y="1740092"/>
            <a:ext cx="12192000" cy="51179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400" b="1" dirty="0">
                <a:solidFill>
                  <a:schemeClr val="tx1"/>
                </a:solidFill>
              </a:rPr>
              <a:t>Launch Success Trends:</a:t>
            </a:r>
            <a:r>
              <a:rPr lang="en-US" sz="1400" dirty="0">
                <a:solidFill>
                  <a:schemeClr val="tx1"/>
                </a:solidFill>
              </a:rPr>
              <a:t> Success rates improved significantly over time.</a:t>
            </a:r>
          </a:p>
          <a:p>
            <a:pPr lvl="1">
              <a:lnSpc>
                <a:spcPct val="100000"/>
              </a:lnSpc>
              <a:spcBef>
                <a:spcPts val="1400"/>
              </a:spcBef>
            </a:pPr>
            <a:r>
              <a:rPr lang="en-US" sz="1400" b="1" dirty="0">
                <a:solidFill>
                  <a:schemeClr val="tx1"/>
                </a:solidFill>
              </a:rPr>
              <a:t>Top Launch Site:</a:t>
            </a:r>
            <a:r>
              <a:rPr lang="en-US" sz="1400" dirty="0">
                <a:solidFill>
                  <a:schemeClr val="tx1"/>
                </a:solidFill>
              </a:rPr>
              <a:t> Kennedy Space Center had the highest landing success rate.</a:t>
            </a:r>
          </a:p>
          <a:p>
            <a:pPr lvl="1">
              <a:lnSpc>
                <a:spcPct val="100000"/>
              </a:lnSpc>
              <a:spcBef>
                <a:spcPts val="1400"/>
              </a:spcBef>
            </a:pPr>
            <a:r>
              <a:rPr lang="en-US" sz="1400" b="1" dirty="0">
                <a:solidFill>
                  <a:schemeClr val="tx1"/>
                </a:solidFill>
              </a:rPr>
              <a:t>Orbit Insights:</a:t>
            </a:r>
            <a:r>
              <a:rPr lang="en-US" sz="1400" dirty="0">
                <a:solidFill>
                  <a:schemeClr val="tx1"/>
                </a:solidFill>
              </a:rPr>
              <a:t> Orbits like ES-L1 and GEO showed 100% success.</a:t>
            </a:r>
          </a:p>
          <a:p>
            <a:pPr lvl="1">
              <a:lnSpc>
                <a:spcPct val="100000"/>
              </a:lnSpc>
              <a:spcBef>
                <a:spcPts val="1400"/>
              </a:spcBef>
            </a:pPr>
            <a:r>
              <a:rPr lang="en-US" sz="1400" b="1" dirty="0">
                <a:solidFill>
                  <a:schemeClr val="tx1"/>
                </a:solidFill>
              </a:rPr>
              <a:t>Model Performance:</a:t>
            </a:r>
            <a:r>
              <a:rPr lang="en-US" sz="1400" dirty="0">
                <a:solidFill>
                  <a:schemeClr val="tx1"/>
                </a:solidFill>
              </a:rPr>
              <a:t> Decision Tree achieved ~88.93% accuracy, outperforming other models.</a:t>
            </a:r>
          </a:p>
          <a:p>
            <a:pPr lvl="1">
              <a:lnSpc>
                <a:spcPct val="100000"/>
              </a:lnSpc>
              <a:spcBef>
                <a:spcPts val="1400"/>
              </a:spcBef>
            </a:pPr>
            <a:r>
              <a:rPr lang="en-US" sz="1400" b="1" dirty="0">
                <a:solidFill>
                  <a:schemeClr val="tx1"/>
                </a:solidFill>
              </a:rPr>
              <a:t>Key Factors Identified:</a:t>
            </a:r>
            <a:r>
              <a:rPr lang="en-US" sz="1400" dirty="0">
                <a:solidFill>
                  <a:schemeClr val="tx1"/>
                </a:solidFill>
              </a:rPr>
              <a:t> Payload mass, launch site, and orbit type strongly influenced success.</a:t>
            </a:r>
          </a:p>
          <a:p>
            <a:pPr lvl="1">
              <a:lnSpc>
                <a:spcPct val="100000"/>
              </a:lnSpc>
              <a:spcBef>
                <a:spcPts val="1400"/>
              </a:spcBef>
            </a:pPr>
            <a:r>
              <a:rPr lang="en-US" sz="1400" b="1" dirty="0">
                <a:solidFill>
                  <a:schemeClr val="tx1"/>
                </a:solidFill>
              </a:rPr>
              <a:t>Interactive Insights:</a:t>
            </a:r>
            <a:r>
              <a:rPr lang="en-US" sz="1400" dirty="0">
                <a:solidFill>
                  <a:schemeClr val="tx1"/>
                </a:solidFill>
              </a:rPr>
              <a:t> Dashboards revealed patterns in success rates by payload and site.</a:t>
            </a:r>
          </a:p>
          <a:p>
            <a:pPr lvl="1">
              <a:lnSpc>
                <a:spcPct val="100000"/>
              </a:lnSpc>
              <a:spcBef>
                <a:spcPts val="1400"/>
              </a:spcBef>
            </a:pPr>
            <a:r>
              <a:rPr lang="en-US" sz="1400" b="1" dirty="0">
                <a:solidFill>
                  <a:schemeClr val="tx1"/>
                </a:solidFill>
              </a:rPr>
              <a:t>Geospatial Findings:</a:t>
            </a:r>
            <a:r>
              <a:rPr lang="en-US" sz="1400" dirty="0">
                <a:solidFill>
                  <a:schemeClr val="tx1"/>
                </a:solidFill>
              </a:rPr>
              <a:t> Proximity to coasts and equator favored higher success rates.</a:t>
            </a:r>
          </a:p>
          <a:p>
            <a:pPr lvl="1">
              <a:lnSpc>
                <a:spcPct val="100000"/>
              </a:lnSpc>
              <a:spcBef>
                <a:spcPts val="1400"/>
              </a:spcBef>
            </a:pPr>
            <a:r>
              <a:rPr lang="en-US" sz="1400" b="1" dirty="0">
                <a:solidFill>
                  <a:schemeClr val="tx1"/>
                </a:solidFill>
              </a:rPr>
              <a:t>Documentation:</a:t>
            </a:r>
            <a:r>
              <a:rPr lang="en-US" sz="1400" dirty="0">
                <a:solidFill>
                  <a:schemeClr val="tx1"/>
                </a:solidFill>
              </a:rPr>
              <a:t> Comprehensive reports summarized findings for future mission planning.</a:t>
            </a:r>
            <a:endParaRPr lang="en-US" sz="1800" dirty="0">
              <a:solidFill>
                <a:schemeClr val="tx1"/>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19BC30F7-66A8-3BF5-2D2A-A3DAB074B17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4286942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8093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endParaRPr lang="en-US" sz="2000" b="1" dirty="0"/>
          </a:p>
          <a:p>
            <a:pPr marL="0" indent="0">
              <a:lnSpc>
                <a:spcPct val="100000"/>
              </a:lnSpc>
              <a:spcBef>
                <a:spcPts val="1400"/>
              </a:spcBef>
              <a:buNone/>
            </a:pPr>
            <a:r>
              <a:rPr lang="en-US" sz="2000" b="1" dirty="0"/>
              <a:t>%</a:t>
            </a:r>
            <a:r>
              <a:rPr lang="en-US" sz="2000" b="1" dirty="0" err="1"/>
              <a:t>sql</a:t>
            </a:r>
            <a:r>
              <a:rPr lang="en-US" sz="2000" b="1" dirty="0"/>
              <a:t> select </a:t>
            </a:r>
            <a:r>
              <a:rPr lang="en-US" sz="2000" b="1" dirty="0" err="1"/>
              <a:t>Mission_Outcome</a:t>
            </a:r>
            <a:r>
              <a:rPr lang="en-US" sz="2000" b="1" dirty="0"/>
              <a:t>, count(*) From SPACEXTBL group by </a:t>
            </a:r>
            <a:r>
              <a:rPr lang="en-US" sz="2000" b="1" dirty="0" err="1"/>
              <a:t>Mission_Outcome</a:t>
            </a:r>
            <a:endParaRPr lang="en-US" sz="2000" b="1" dirty="0"/>
          </a:p>
          <a:p>
            <a:pPr>
              <a:lnSpc>
                <a:spcPct val="100000"/>
              </a:lnSpc>
              <a:spcBef>
                <a:spcPts val="1400"/>
              </a:spcBef>
            </a:pPr>
            <a:r>
              <a:rPr lang="en-US" sz="1400" b="1" dirty="0"/>
              <a:t>COUNT(*):</a:t>
            </a:r>
            <a:r>
              <a:rPr lang="en-US" sz="1400" dirty="0"/>
              <a:t> Counts the total number of rows for each landing outcome.</a:t>
            </a:r>
          </a:p>
          <a:p>
            <a:pPr>
              <a:lnSpc>
                <a:spcPct val="100000"/>
              </a:lnSpc>
              <a:spcBef>
                <a:spcPts val="1400"/>
              </a:spcBef>
            </a:pPr>
            <a:r>
              <a:rPr lang="en-US" sz="1400" b="1" dirty="0"/>
              <a:t>GROUP BY </a:t>
            </a:r>
            <a:r>
              <a:rPr lang="en-US" sz="1400" b="1" dirty="0" err="1"/>
              <a:t>Mission_Outcome</a:t>
            </a:r>
            <a:r>
              <a:rPr lang="en-US" sz="1400" b="1" dirty="0"/>
              <a:t>:</a:t>
            </a:r>
            <a:r>
              <a:rPr lang="en-US" sz="1400" dirty="0"/>
              <a:t> Groups the data by each unique value in the </a:t>
            </a:r>
            <a:r>
              <a:rPr lang="en-US" sz="1400" dirty="0" err="1"/>
              <a:t>Mission_Outcome</a:t>
            </a:r>
            <a:r>
              <a:rPr lang="en-US" sz="1400" dirty="0"/>
              <a:t> column.</a:t>
            </a:r>
            <a:endParaRPr lang="en-US" sz="20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C2D1A36F-FC6E-1A7C-8392-F45CA56F1E33}"/>
              </a:ext>
            </a:extLst>
          </p:cNvPr>
          <p:cNvPicPr>
            <a:picLocks noChangeAspect="1"/>
          </p:cNvPicPr>
          <p:nvPr/>
        </p:nvPicPr>
        <p:blipFill>
          <a:blip r:embed="rId4"/>
          <a:stretch>
            <a:fillRect/>
          </a:stretch>
        </p:blipFill>
        <p:spPr>
          <a:xfrm>
            <a:off x="3929837" y="2395499"/>
            <a:ext cx="3036540" cy="1618818"/>
          </a:xfrm>
          <a:prstGeom prst="rect">
            <a:avLst/>
          </a:prstGeom>
        </p:spPr>
      </p:pic>
      <p:sp>
        <p:nvSpPr>
          <p:cNvPr id="6" name="TextBox 5">
            <a:extLst>
              <a:ext uri="{FF2B5EF4-FFF2-40B4-BE49-F238E27FC236}">
                <a16:creationId xmlns:a16="http://schemas.microsoft.com/office/drawing/2014/main" id="{013875DB-B93E-B524-3733-A632E21DB044}"/>
              </a:ext>
            </a:extLst>
          </p:cNvPr>
          <p:cNvSpPr txBox="1"/>
          <p:nvPr/>
        </p:nvSpPr>
        <p:spPr>
          <a:xfrm>
            <a:off x="5263376" y="486193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56972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0850" y="1875054"/>
            <a:ext cx="7817005" cy="4351338"/>
          </a:xfrm>
          <a:prstGeom prst="rect">
            <a:avLst/>
          </a:prstGeom>
        </p:spPr>
        <p:txBody>
          <a:bodyPr>
            <a:normAutofit/>
          </a:bodyPr>
          <a:lstStyle/>
          <a:p>
            <a:pPr marL="0" indent="0">
              <a:lnSpc>
                <a:spcPct val="100000"/>
              </a:lnSpc>
              <a:spcBef>
                <a:spcPts val="1400"/>
              </a:spcBef>
              <a:buNone/>
            </a:pPr>
            <a:r>
              <a:rPr lang="en-US" sz="1800" b="1" dirty="0"/>
              <a:t>%</a:t>
            </a:r>
            <a:r>
              <a:rPr lang="en-US" sz="1800" b="1" dirty="0" err="1"/>
              <a:t>sql</a:t>
            </a:r>
            <a:r>
              <a:rPr lang="en-US" sz="1800" b="1" dirty="0"/>
              <a:t> Select </a:t>
            </a:r>
            <a:r>
              <a:rPr lang="en-US" sz="1800" b="1" dirty="0" err="1"/>
              <a:t>Booster_Version</a:t>
            </a:r>
            <a:r>
              <a:rPr lang="en-US" sz="1800" b="1" dirty="0"/>
              <a:t>, PAYLOAD_MASS__KG_ From SPACEXTBL WHERE PAYLOAD_MASS__KG_ == (Select max(PAYLOAD_MASS__KG_) From SPACEXTBL)</a:t>
            </a:r>
          </a:p>
          <a:p>
            <a:pPr marL="0" indent="0">
              <a:lnSpc>
                <a:spcPct val="100000"/>
              </a:lnSpc>
              <a:spcBef>
                <a:spcPts val="1400"/>
              </a:spcBef>
              <a:buNone/>
            </a:pPr>
            <a:endParaRPr lang="en-US" sz="1800" b="1" dirty="0"/>
          </a:p>
          <a:p>
            <a:pPr>
              <a:lnSpc>
                <a:spcPct val="100000"/>
              </a:lnSpc>
              <a:spcBef>
                <a:spcPts val="1400"/>
              </a:spcBef>
            </a:pPr>
            <a:r>
              <a:rPr lang="en-US" sz="1600" b="1" dirty="0"/>
              <a:t>SELECT MAX(</a:t>
            </a:r>
            <a:r>
              <a:rPr lang="en-US" sz="1600" b="1" dirty="0" err="1"/>
              <a:t>Payload_Mass</a:t>
            </a:r>
            <a:r>
              <a:rPr lang="en-US" sz="1600" b="1" dirty="0"/>
              <a:t>):</a:t>
            </a:r>
            <a:r>
              <a:rPr lang="en-US" sz="1600" dirty="0"/>
              <a:t> Identifies the maximum payload mass from the dataset.</a:t>
            </a:r>
          </a:p>
          <a:p>
            <a:pPr>
              <a:lnSpc>
                <a:spcPct val="100000"/>
              </a:lnSpc>
              <a:spcBef>
                <a:spcPts val="1400"/>
              </a:spcBef>
            </a:pPr>
            <a:r>
              <a:rPr lang="en-US" sz="1600" b="1" dirty="0"/>
              <a:t>WHERE </a:t>
            </a:r>
            <a:r>
              <a:rPr lang="en-US" sz="1600" b="1" dirty="0" err="1"/>
              <a:t>Payload_Mass</a:t>
            </a:r>
            <a:r>
              <a:rPr lang="en-US" sz="1600" b="1" dirty="0"/>
              <a:t> = (SELECT MAX(</a:t>
            </a:r>
            <a:r>
              <a:rPr lang="en-US" sz="1600" b="1" dirty="0" err="1"/>
              <a:t>Payload_Mass</a:t>
            </a:r>
            <a:r>
              <a:rPr lang="en-US" sz="1600" b="1" dirty="0"/>
              <a:t>)):</a:t>
            </a:r>
            <a:r>
              <a:rPr lang="en-US" sz="1600" dirty="0"/>
              <a:t> Filters records where the payload mass matches the maximum value.</a:t>
            </a:r>
          </a:p>
          <a:p>
            <a:pPr>
              <a:lnSpc>
                <a:spcPct val="100000"/>
              </a:lnSpc>
              <a:spcBef>
                <a:spcPts val="1400"/>
              </a:spcBef>
            </a:pPr>
            <a:r>
              <a:rPr lang="en-US" sz="1600" b="1" dirty="0" err="1"/>
              <a:t>Booster_Version</a:t>
            </a:r>
            <a:r>
              <a:rPr lang="en-US" sz="1600" b="1" dirty="0"/>
              <a:t>:</a:t>
            </a:r>
            <a:r>
              <a:rPr lang="en-US" sz="1600" dirty="0"/>
              <a:t> Retrieves the names of the boosters associated with the maximum payload.</a:t>
            </a:r>
            <a:endParaRPr lang="en-US" sz="16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036A2E09-6932-D8BB-9E7E-91FC3AF82246}"/>
              </a:ext>
            </a:extLst>
          </p:cNvPr>
          <p:cNvPicPr>
            <a:picLocks noChangeAspect="1"/>
          </p:cNvPicPr>
          <p:nvPr/>
        </p:nvPicPr>
        <p:blipFill>
          <a:blip r:embed="rId3"/>
          <a:stretch>
            <a:fillRect/>
          </a:stretch>
        </p:blipFill>
        <p:spPr>
          <a:xfrm>
            <a:off x="8042832" y="1875054"/>
            <a:ext cx="3415140" cy="397790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000" b="1" dirty="0"/>
              <a:t>%</a:t>
            </a:r>
            <a:r>
              <a:rPr lang="en-US" sz="2000" b="1" dirty="0" err="1"/>
              <a:t>sql</a:t>
            </a:r>
            <a:r>
              <a:rPr lang="en-US" sz="2000" b="1" dirty="0"/>
              <a:t> select </a:t>
            </a:r>
            <a:r>
              <a:rPr lang="en-US" sz="2000" b="1" dirty="0" err="1"/>
              <a:t>Landing_Outcome</a:t>
            </a:r>
            <a:r>
              <a:rPr lang="en-US" sz="2000" b="1" dirty="0"/>
              <a:t>, </a:t>
            </a:r>
            <a:r>
              <a:rPr lang="en-US" sz="2000" b="1" dirty="0" err="1"/>
              <a:t>Booster_Version</a:t>
            </a:r>
            <a:r>
              <a:rPr lang="en-US" sz="2000" b="1" dirty="0"/>
              <a:t>, </a:t>
            </a:r>
            <a:r>
              <a:rPr lang="en-US" sz="2000" b="1" dirty="0" err="1"/>
              <a:t>Launch_Site</a:t>
            </a:r>
            <a:r>
              <a:rPr lang="en-US" sz="2000" b="1" dirty="0"/>
              <a:t>, </a:t>
            </a:r>
            <a:r>
              <a:rPr lang="en-US" sz="2000" b="1" dirty="0" err="1"/>
              <a:t>substr</a:t>
            </a:r>
            <a:r>
              <a:rPr lang="en-US" sz="2000" b="1" dirty="0"/>
              <a:t>(Date,6,2) AS Month, </a:t>
            </a:r>
            <a:r>
              <a:rPr lang="en-US" sz="2000" b="1" dirty="0" err="1"/>
              <a:t>substr</a:t>
            </a:r>
            <a:r>
              <a:rPr lang="en-US" sz="2000" b="1" dirty="0"/>
              <a:t>(Date,0,5) AS Year From SPACEXTBL WHERE Year Like '2015' and </a:t>
            </a:r>
            <a:r>
              <a:rPr lang="en-US" sz="2000" b="1" dirty="0" err="1"/>
              <a:t>Landing_Outcome</a:t>
            </a:r>
            <a:r>
              <a:rPr lang="en-US" sz="2000" b="1" dirty="0"/>
              <a:t>='Failure (drone ship)’ </a:t>
            </a:r>
          </a:p>
          <a:p>
            <a:pPr marL="0" indent="0">
              <a:lnSpc>
                <a:spcPct val="100000"/>
              </a:lnSpc>
              <a:spcBef>
                <a:spcPts val="1400"/>
              </a:spcBef>
              <a:buNone/>
            </a:pPr>
            <a:endParaRPr lang="en-US" sz="2000" b="1" dirty="0"/>
          </a:p>
          <a:p>
            <a:pPr>
              <a:lnSpc>
                <a:spcPct val="100000"/>
              </a:lnSpc>
              <a:spcBef>
                <a:spcPts val="1400"/>
              </a:spcBef>
            </a:pPr>
            <a:r>
              <a:rPr lang="en-US" sz="1600" b="1" dirty="0" err="1"/>
              <a:t>Landing_Outcome</a:t>
            </a:r>
            <a:r>
              <a:rPr lang="en-US" sz="1600" b="1" dirty="0"/>
              <a:t> = 'Failure (drone ship)':</a:t>
            </a:r>
            <a:r>
              <a:rPr lang="en-US" sz="1600" dirty="0"/>
              <a:t> Filters for missions with failed drone ship landings.</a:t>
            </a:r>
          </a:p>
          <a:p>
            <a:pPr>
              <a:lnSpc>
                <a:spcPct val="100000"/>
              </a:lnSpc>
              <a:spcBef>
                <a:spcPts val="1400"/>
              </a:spcBef>
            </a:pPr>
            <a:r>
              <a:rPr lang="en-US" sz="1600" b="1" dirty="0"/>
              <a:t>YEAR(Date) = 2015:</a:t>
            </a:r>
            <a:r>
              <a:rPr lang="en-US" sz="1600" dirty="0"/>
              <a:t> Filters records to include only those from the year 2015.</a:t>
            </a:r>
          </a:p>
          <a:p>
            <a:pPr>
              <a:lnSpc>
                <a:spcPct val="100000"/>
              </a:lnSpc>
              <a:spcBef>
                <a:spcPts val="1400"/>
              </a:spcBef>
            </a:pPr>
            <a:r>
              <a:rPr lang="en-US" sz="1600" b="1" dirty="0"/>
              <a:t>SELECT </a:t>
            </a:r>
            <a:r>
              <a:rPr lang="en-US" sz="1600" b="1" dirty="0" err="1"/>
              <a:t>Booster_Version</a:t>
            </a:r>
            <a:r>
              <a:rPr lang="en-US" sz="1600" b="1" dirty="0"/>
              <a:t>, </a:t>
            </a:r>
            <a:r>
              <a:rPr lang="en-US" sz="1600" b="1" dirty="0" err="1"/>
              <a:t>Launch_Site</a:t>
            </a:r>
            <a:r>
              <a:rPr lang="en-US" sz="1600" b="1" dirty="0"/>
              <a:t>, </a:t>
            </a:r>
            <a:r>
              <a:rPr lang="en-US" sz="1600" b="1" dirty="0" err="1"/>
              <a:t>Landing_Outcome</a:t>
            </a:r>
            <a:r>
              <a:rPr lang="en-US" sz="1600" b="1" dirty="0"/>
              <a:t>, Date:</a:t>
            </a:r>
            <a:r>
              <a:rPr lang="en-US" sz="1600" dirty="0"/>
              <a:t> Retrieves the relevant details for these missions.</a:t>
            </a:r>
            <a:endParaRPr lang="en-US" sz="1600" b="1"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1322B518-C046-2CCC-CE8B-A7660D3BCCAD}"/>
              </a:ext>
            </a:extLst>
          </p:cNvPr>
          <p:cNvPicPr>
            <a:picLocks noChangeAspect="1"/>
          </p:cNvPicPr>
          <p:nvPr/>
        </p:nvPicPr>
        <p:blipFill>
          <a:blip r:embed="rId3"/>
          <a:stretch>
            <a:fillRect/>
          </a:stretch>
        </p:blipFill>
        <p:spPr>
          <a:xfrm>
            <a:off x="2589208" y="1696090"/>
            <a:ext cx="5918200" cy="13462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136205" cy="4351338"/>
          </a:xfrm>
          <a:prstGeom prst="rect">
            <a:avLst/>
          </a:prstGeom>
        </p:spPr>
        <p:txBody>
          <a:bodyPr lIns="91440" tIns="45720" rIns="91440" bIns="45720" anchor="t"/>
          <a:lstStyle/>
          <a:p>
            <a:pPr marL="0" indent="0">
              <a:lnSpc>
                <a:spcPct val="100000"/>
              </a:lnSpc>
              <a:spcBef>
                <a:spcPts val="1400"/>
              </a:spcBef>
              <a:buNone/>
            </a:pPr>
            <a:r>
              <a:rPr lang="en-US" sz="2000" b="1" dirty="0"/>
              <a:t>%</a:t>
            </a:r>
            <a:r>
              <a:rPr lang="en-US" sz="2000" b="1" dirty="0" err="1"/>
              <a:t>sql</a:t>
            </a:r>
            <a:r>
              <a:rPr lang="en-US" sz="2000" b="1" dirty="0"/>
              <a:t> SELECT </a:t>
            </a:r>
            <a:r>
              <a:rPr lang="en-US" sz="2000" b="1" dirty="0" err="1"/>
              <a:t>Landing_Outcome</a:t>
            </a:r>
            <a:r>
              <a:rPr lang="en-US" sz="2000" b="1" dirty="0"/>
              <a:t>, COUNT(*) AS qty FROM SPACEXTBL WHERE DATE BETWEEN '2010-06-04' AND '2017-03-20' GROUP BY </a:t>
            </a:r>
            <a:r>
              <a:rPr lang="en-US" sz="2000" b="1" dirty="0" err="1"/>
              <a:t>Landing_Outcome</a:t>
            </a:r>
            <a:r>
              <a:rPr lang="en-US" sz="2000" b="1" dirty="0"/>
              <a:t> ORDER BY qty DESC; WHERE Date BETWEEN '2010-06-04' AND '2017-03-20': Filters records within the specified date range</a:t>
            </a:r>
          </a:p>
          <a:p>
            <a:pPr marL="0" indent="0">
              <a:lnSpc>
                <a:spcPct val="100000"/>
              </a:lnSpc>
              <a:spcBef>
                <a:spcPts val="1400"/>
              </a:spcBef>
              <a:buNone/>
            </a:pPr>
            <a:endParaRPr lang="en-US" sz="2000" b="1" dirty="0"/>
          </a:p>
          <a:p>
            <a:pPr>
              <a:lnSpc>
                <a:spcPct val="100000"/>
              </a:lnSpc>
              <a:spcBef>
                <a:spcPts val="1400"/>
              </a:spcBef>
            </a:pPr>
            <a:r>
              <a:rPr lang="en-US" sz="1600" b="1" dirty="0"/>
              <a:t>GROUP BY </a:t>
            </a:r>
            <a:r>
              <a:rPr lang="en-US" sz="1600" b="1" dirty="0" err="1"/>
              <a:t>Landing_Outcome</a:t>
            </a:r>
            <a:r>
              <a:rPr lang="en-US" sz="1600" b="1" dirty="0"/>
              <a:t>:</a:t>
            </a:r>
            <a:r>
              <a:rPr lang="en-US" sz="1600" dirty="0"/>
              <a:t> Groups records by each unique landing outcome.</a:t>
            </a:r>
          </a:p>
          <a:p>
            <a:pPr>
              <a:lnSpc>
                <a:spcPct val="100000"/>
              </a:lnSpc>
              <a:spcBef>
                <a:spcPts val="1400"/>
              </a:spcBef>
            </a:pPr>
            <a:r>
              <a:rPr lang="en-US" sz="1600" b="1" dirty="0"/>
              <a:t>COUNT(*):</a:t>
            </a:r>
            <a:r>
              <a:rPr lang="en-US" sz="1600" dirty="0"/>
              <a:t> Counts the occurrences of each landing outcome.</a:t>
            </a:r>
          </a:p>
          <a:p>
            <a:pPr>
              <a:lnSpc>
                <a:spcPct val="100000"/>
              </a:lnSpc>
              <a:spcBef>
                <a:spcPts val="1400"/>
              </a:spcBef>
            </a:pPr>
            <a:r>
              <a:rPr lang="en-US" sz="1600" b="1" dirty="0"/>
              <a:t>ORDER BY </a:t>
            </a:r>
            <a:r>
              <a:rPr lang="en-US" sz="1600" b="1" dirty="0" err="1"/>
              <a:t>Outcome_Count</a:t>
            </a:r>
            <a:r>
              <a:rPr lang="en-US" sz="1600" b="1" dirty="0"/>
              <a:t> DESC:</a:t>
            </a:r>
            <a:r>
              <a:rPr lang="en-US" sz="1600" dirty="0"/>
              <a:t> Sorts the results in descending order based on the count.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28EAFC54-5BB7-59DE-3D50-EFCD6CF19B7F}"/>
              </a:ext>
            </a:extLst>
          </p:cNvPr>
          <p:cNvPicPr>
            <a:picLocks noChangeAspect="1"/>
          </p:cNvPicPr>
          <p:nvPr/>
        </p:nvPicPr>
        <p:blipFill>
          <a:blip r:embed="rId3"/>
          <a:stretch>
            <a:fillRect/>
          </a:stretch>
        </p:blipFill>
        <p:spPr>
          <a:xfrm>
            <a:off x="8402313" y="1624902"/>
            <a:ext cx="2883298" cy="409567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9864" y="1639229"/>
            <a:ext cx="9935736" cy="453773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12595" y="1405054"/>
            <a:ext cx="11340790" cy="537488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r>
              <a:rPr lang="en-US" sz="1900" dirty="0">
                <a:solidFill>
                  <a:schemeClr val="tx1"/>
                </a:solidFill>
              </a:rPr>
              <a:t>Space exploration has seen remarkable advancements in recent years, with SpaceX leading the way in innovating reusable rocket technology. One of the company’s flagship achievements is the Falcon 9 rocket, designed to enable the recovery and reuse of its first stage, significantly reducing the cost of space missions. While this innovation has revolutionized space travel, achieving consistent success in recovering the first stage remains a technical challenge, influenced by various factors such as payload weight, launch site, orbit type, and environmental conditions.</a:t>
            </a:r>
          </a:p>
          <a:p>
            <a:pPr lvl="1"/>
            <a:r>
              <a:rPr lang="en-US" sz="1900" dirty="0">
                <a:solidFill>
                  <a:schemeClr val="tx1"/>
                </a:solidFill>
              </a:rPr>
              <a:t>In this project, as part of the IBM Data Science Capstone, the goal is to analyze historical launch data for Falcon 9 missions to identify the key factors influencing the success of first-stage landings. By leveraging data science methodologies, we aim to build predictive models that can help forecast the likelihood of a successful landing for future missions. This not only provides valuable insights for SpaceX but also contributes to the broader understanding of factors critical to the success of reusable rocket technology.</a:t>
            </a:r>
          </a:p>
          <a:p>
            <a:pPr lvl="1">
              <a:spcBef>
                <a:spcPts val="1400"/>
              </a:spcBef>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SpaceX’s Falcon 9 rocket has revolutionized space exploration with its reusable first-stage technology, reducing mission costs. However, consistent success in recovering the first stage depends on factors like payload mass, orbit type, and launch site. This project, part of the IBM Data Science Capstone, analyzes historical Falcon 9 launch data to uncover key factors influencing landing success, identify trends over time, and develop predictive models for future missions. By understanding geographical, environmental, and technical impacts, the project aims to optimize mission planning and improve the reliability of reuseable rocket technology. </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82605" y="1836787"/>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Decision Tree had the best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5362" name="Picture 2">
            <a:extLst>
              <a:ext uri="{FF2B5EF4-FFF2-40B4-BE49-F238E27FC236}">
                <a16:creationId xmlns:a16="http://schemas.microsoft.com/office/drawing/2014/main" id="{BD563243-E43B-7D29-B2E6-1CA95BC41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659" y="1585640"/>
            <a:ext cx="4902200" cy="415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4340" name="Picture 4">
            <a:extLst>
              <a:ext uri="{FF2B5EF4-FFF2-40B4-BE49-F238E27FC236}">
                <a16:creationId xmlns:a16="http://schemas.microsoft.com/office/drawing/2014/main" id="{65490EBE-A25C-B36A-C7DD-DC530F73F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369" y="1725883"/>
            <a:ext cx="4778075" cy="40839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33793D-B7C7-4F7B-96A2-7C665A19EE3D}"/>
              </a:ext>
            </a:extLst>
          </p:cNvPr>
          <p:cNvSpPr txBox="1"/>
          <p:nvPr/>
        </p:nvSpPr>
        <p:spPr>
          <a:xfrm>
            <a:off x="613318" y="1725883"/>
            <a:ext cx="5482682" cy="4247317"/>
          </a:xfrm>
          <a:prstGeom prst="rect">
            <a:avLst/>
          </a:prstGeom>
          <a:noFill/>
        </p:spPr>
        <p:txBody>
          <a:bodyPr wrap="square" rtlCol="0">
            <a:spAutoFit/>
          </a:bodyPr>
          <a:lstStyle/>
          <a:p>
            <a:r>
              <a:rPr lang="en-US" sz="1400" b="1" dirty="0" err="1"/>
              <a:t>Descision</a:t>
            </a:r>
            <a:r>
              <a:rPr lang="en-US" sz="1400" b="1" dirty="0"/>
              <a:t> Tree Confusion Matrix:</a:t>
            </a:r>
          </a:p>
          <a:p>
            <a:pPr>
              <a:buFont typeface="Arial" panose="020B0604020202020204" pitchFamily="34" charset="0"/>
              <a:buChar char="•"/>
            </a:pPr>
            <a:r>
              <a:rPr lang="en-US" sz="1400" b="1" dirty="0"/>
              <a:t>Axes:</a:t>
            </a:r>
            <a:endParaRPr lang="en-US" sz="1400" dirty="0"/>
          </a:p>
          <a:p>
            <a:pPr marL="742950" lvl="1" indent="-285750">
              <a:buFont typeface="Arial" panose="020B0604020202020204" pitchFamily="34" charset="0"/>
              <a:buChar char="•"/>
            </a:pPr>
            <a:r>
              <a:rPr lang="en-US" sz="1400" b="1" dirty="0"/>
              <a:t>Rows (Actual Values):</a:t>
            </a:r>
            <a:r>
              <a:rPr lang="en-US" sz="1400" dirty="0"/>
              <a:t> Represent the true labels for success (1) and failure (0).</a:t>
            </a:r>
          </a:p>
          <a:p>
            <a:pPr marL="742950" lvl="1" indent="-285750">
              <a:buFont typeface="Arial" panose="020B0604020202020204" pitchFamily="34" charset="0"/>
              <a:buChar char="•"/>
            </a:pPr>
            <a:r>
              <a:rPr lang="en-US" sz="1400" b="1" dirty="0"/>
              <a:t>Columns (Predicted Values):</a:t>
            </a:r>
            <a:r>
              <a:rPr lang="en-US" sz="1400" dirty="0"/>
              <a:t> Represent the predicted labels by the model.</a:t>
            </a:r>
          </a:p>
          <a:p>
            <a:pPr>
              <a:buFont typeface="Arial" panose="020B0604020202020204" pitchFamily="34" charset="0"/>
              <a:buChar char="•"/>
            </a:pPr>
            <a:r>
              <a:rPr lang="en-US" sz="1400" b="1" dirty="0"/>
              <a:t>Key Metrics:</a:t>
            </a:r>
            <a:endParaRPr lang="en-US" sz="1400" dirty="0"/>
          </a:p>
          <a:p>
            <a:pPr marL="742950" lvl="1" indent="-285750">
              <a:buFont typeface="Arial" panose="020B0604020202020204" pitchFamily="34" charset="0"/>
              <a:buChar char="•"/>
            </a:pPr>
            <a:r>
              <a:rPr lang="en-US" sz="1400" b="1" dirty="0"/>
              <a:t>True Positives (Top-left):</a:t>
            </a:r>
            <a:r>
              <a:rPr lang="en-US" sz="1400" dirty="0"/>
              <a:t> Correctly predicted successful outcomes.</a:t>
            </a:r>
          </a:p>
          <a:p>
            <a:pPr marL="742950" lvl="1" indent="-285750">
              <a:buFont typeface="Arial" panose="020B0604020202020204" pitchFamily="34" charset="0"/>
              <a:buChar char="•"/>
            </a:pPr>
            <a:r>
              <a:rPr lang="en-US" sz="1400" b="1" dirty="0"/>
              <a:t>True Negatives (Bottom-right):</a:t>
            </a:r>
            <a:r>
              <a:rPr lang="en-US" sz="1400" dirty="0"/>
              <a:t> Correctly predicted failures.</a:t>
            </a:r>
          </a:p>
          <a:p>
            <a:pPr marL="742950" lvl="1" indent="-285750">
              <a:buFont typeface="Arial" panose="020B0604020202020204" pitchFamily="34" charset="0"/>
              <a:buChar char="•"/>
            </a:pPr>
            <a:r>
              <a:rPr lang="en-US" sz="1400" b="1" dirty="0"/>
              <a:t>False Positives (Top-right):</a:t>
            </a:r>
            <a:r>
              <a:rPr lang="en-US" sz="1400" dirty="0"/>
              <a:t> Predicted success when the actual outcome was failure.</a:t>
            </a:r>
          </a:p>
          <a:p>
            <a:pPr marL="742950" lvl="1" indent="-285750">
              <a:buFont typeface="Arial" panose="020B0604020202020204" pitchFamily="34" charset="0"/>
              <a:buChar char="•"/>
            </a:pPr>
            <a:r>
              <a:rPr lang="en-US" sz="1400" b="1" dirty="0"/>
              <a:t>False Negatives (Bottom-left):</a:t>
            </a:r>
            <a:r>
              <a:rPr lang="en-US" sz="1400" dirty="0"/>
              <a:t> Predicted failure when the actual outcome was success.</a:t>
            </a:r>
          </a:p>
          <a:p>
            <a:pPr>
              <a:buFont typeface="Arial" panose="020B0604020202020204" pitchFamily="34" charset="0"/>
              <a:buChar char="•"/>
            </a:pPr>
            <a:r>
              <a:rPr lang="en-US" sz="1400" b="1" dirty="0"/>
              <a:t>Insights:</a:t>
            </a:r>
            <a:endParaRPr lang="en-US" sz="1400" dirty="0"/>
          </a:p>
          <a:p>
            <a:pPr marL="742950" lvl="1" indent="-285750">
              <a:buFont typeface="Arial" panose="020B0604020202020204" pitchFamily="34" charset="0"/>
              <a:buChar char="•"/>
            </a:pPr>
            <a:r>
              <a:rPr lang="en-US" sz="1400" dirty="0"/>
              <a:t>The confusion matrix highlights the model's accuracy in predicting successful and failed landings.</a:t>
            </a:r>
          </a:p>
          <a:p>
            <a:pPr marL="742950" lvl="1" indent="-285750">
              <a:buFont typeface="Arial" panose="020B0604020202020204" pitchFamily="34" charset="0"/>
              <a:buChar char="•"/>
            </a:pPr>
            <a:r>
              <a:rPr lang="en-US" sz="1400" dirty="0"/>
              <a:t>High counts in the diagonal cells indicate a well-performing model with balanced predictions</a:t>
            </a:r>
            <a:r>
              <a:rPr lang="en-US" dirty="0"/>
              <a:t>.</a:t>
            </a:r>
          </a:p>
        </p:txBody>
      </p:sp>
    </p:spTree>
    <p:extLst>
      <p:ext uri="{BB962C8B-B14F-4D97-AF65-F5344CB8AC3E}">
        <p14:creationId xmlns:p14="http://schemas.microsoft.com/office/powerpoint/2010/main" val="3645034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4"/>
            <a:ext cx="10035521" cy="4645115"/>
          </a:xfrm>
          <a:prstGeom prst="rect">
            <a:avLst/>
          </a:prstGeom>
        </p:spPr>
        <p:txBody>
          <a:bodyPr>
            <a:noAutofit/>
          </a:bodyPr>
          <a:lstStyle/>
          <a:p>
            <a:pPr>
              <a:lnSpc>
                <a:spcPct val="100000"/>
              </a:lnSpc>
              <a:spcBef>
                <a:spcPts val="1400"/>
              </a:spcBef>
            </a:pPr>
            <a:r>
              <a:rPr lang="en-US" sz="1800" dirty="0"/>
              <a:t>Successfully analyzed Falcon 9 launch data to identify key factors influencing landing outcomes.</a:t>
            </a:r>
          </a:p>
          <a:p>
            <a:pPr>
              <a:lnSpc>
                <a:spcPct val="100000"/>
              </a:lnSpc>
              <a:spcBef>
                <a:spcPts val="1400"/>
              </a:spcBef>
            </a:pPr>
            <a:r>
              <a:rPr lang="en-US" sz="1800" dirty="0"/>
              <a:t>Explored variables like launch sites, payload mass, orbit types, and booster versions to uncover significant trends.</a:t>
            </a:r>
          </a:p>
          <a:p>
            <a:pPr>
              <a:lnSpc>
                <a:spcPct val="100000"/>
              </a:lnSpc>
              <a:spcBef>
                <a:spcPts val="1400"/>
              </a:spcBef>
            </a:pPr>
            <a:r>
              <a:rPr lang="en-US" sz="1800" dirty="0"/>
              <a:t>Highlighted the growing reliability of Falcon 9 landings and the impact of payload mass on outcomes.</a:t>
            </a:r>
          </a:p>
          <a:p>
            <a:pPr>
              <a:lnSpc>
                <a:spcPct val="100000"/>
              </a:lnSpc>
              <a:spcBef>
                <a:spcPts val="1400"/>
              </a:spcBef>
            </a:pPr>
            <a:r>
              <a:rPr lang="en-US" sz="1800" dirty="0"/>
              <a:t>Identified Decision Tree as the best-performing model, achieving an accuracy of ~83.33%.</a:t>
            </a:r>
          </a:p>
          <a:p>
            <a:pPr>
              <a:lnSpc>
                <a:spcPct val="100000"/>
              </a:lnSpc>
              <a:spcBef>
                <a:spcPts val="1400"/>
              </a:spcBef>
            </a:pPr>
            <a:r>
              <a:rPr lang="en-US" sz="1800" dirty="0"/>
              <a:t>Demonstrated strong predictive capabilities for forecasting landing success based on mission parameters.</a:t>
            </a:r>
          </a:p>
          <a:p>
            <a:pPr>
              <a:lnSpc>
                <a:spcPct val="100000"/>
              </a:lnSpc>
              <a:spcBef>
                <a:spcPts val="1400"/>
              </a:spcBef>
            </a:pPr>
            <a:r>
              <a:rPr lang="en-US" sz="1800" dirty="0"/>
              <a:t>Used interactive visualizations (scatter plots, line charts, geospatial maps) for clear insights.</a:t>
            </a:r>
          </a:p>
          <a:p>
            <a:pPr>
              <a:lnSpc>
                <a:spcPct val="100000"/>
              </a:lnSpc>
              <a:spcBef>
                <a:spcPts val="1400"/>
              </a:spcBef>
            </a:pPr>
            <a:r>
              <a:rPr lang="en-US" sz="1800" dirty="0"/>
              <a:t>Showcased SpaceX's operational progress and the role of data-driven decision-making in reusable rocket technology.</a:t>
            </a:r>
          </a:p>
          <a:p>
            <a:pPr>
              <a:lnSpc>
                <a:spcPct val="100000"/>
              </a:lnSpc>
              <a:spcBef>
                <a:spcPts val="1400"/>
              </a:spcBef>
            </a:pPr>
            <a:r>
              <a:rPr lang="en-US" sz="1800" dirty="0"/>
              <a:t>Findings contribute to improved mission planning and emphasize continuous innovation in space exploration.</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3200" dirty="0">
                <a:solidFill>
                  <a:schemeClr val="accent3">
                    <a:lumMod val="25000"/>
                  </a:schemeClr>
                </a:solidFill>
                <a:latin typeface="Abadi" panose="020B0604020104020204" pitchFamily="34" charset="0"/>
                <a:hlinkClick r:id="rId4"/>
              </a:rPr>
              <a:t>https://</a:t>
            </a:r>
            <a:r>
              <a:rPr lang="en-US" sz="3200" dirty="0" err="1">
                <a:solidFill>
                  <a:schemeClr val="accent3">
                    <a:lumMod val="25000"/>
                  </a:schemeClr>
                </a:solidFill>
                <a:latin typeface="Abadi" panose="020B0604020104020204" pitchFamily="34" charset="0"/>
                <a:hlinkClick r:id="rId4"/>
              </a:rPr>
              <a:t>github.com</a:t>
            </a:r>
            <a:r>
              <a:rPr lang="en-US" sz="3200" dirty="0">
                <a:solidFill>
                  <a:schemeClr val="accent3">
                    <a:lumMod val="25000"/>
                  </a:schemeClr>
                </a:solidFill>
                <a:latin typeface="Abadi" panose="020B0604020104020204" pitchFamily="34" charset="0"/>
                <a:hlinkClick r:id="rId4"/>
              </a:rPr>
              <a:t>/</a:t>
            </a:r>
            <a:r>
              <a:rPr lang="en-US" sz="3200" dirty="0" err="1">
                <a:solidFill>
                  <a:schemeClr val="accent3">
                    <a:lumMod val="25000"/>
                  </a:schemeClr>
                </a:solidFill>
                <a:latin typeface="Abadi" panose="020B0604020104020204" pitchFamily="34" charset="0"/>
                <a:hlinkClick r:id="rId4"/>
              </a:rPr>
              <a:t>PyroBBMC</a:t>
            </a:r>
            <a:r>
              <a:rPr lang="en-US" sz="3200" dirty="0">
                <a:solidFill>
                  <a:schemeClr val="accent3">
                    <a:lumMod val="25000"/>
                  </a:schemeClr>
                </a:solidFill>
                <a:latin typeface="Abadi" panose="020B0604020104020204" pitchFamily="34" charset="0"/>
                <a:hlinkClick r:id="rId4"/>
              </a:rPr>
              <a:t>/</a:t>
            </a:r>
            <a:r>
              <a:rPr lang="en-US" sz="3200" dirty="0" err="1">
                <a:solidFill>
                  <a:schemeClr val="accent3">
                    <a:lumMod val="25000"/>
                  </a:schemeClr>
                </a:solidFill>
                <a:latin typeface="Abadi" panose="020B0604020104020204" pitchFamily="34" charset="0"/>
                <a:hlinkClick r:id="rId4"/>
              </a:rPr>
              <a:t>IBM_Applied_Data_Science_Capstone</a:t>
            </a:r>
            <a:endParaRPr lang="en-US" sz="3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Abadi"/>
              </a:rPr>
              <a:t>Executive Summary</a:t>
            </a:r>
          </a:p>
          <a:p>
            <a:pPr marL="0" indent="0">
              <a:lnSpc>
                <a:spcPct val="120000"/>
              </a:lnSpc>
              <a:spcBef>
                <a:spcPts val="1400"/>
              </a:spcBef>
              <a:buNone/>
            </a:pPr>
            <a:endParaRPr lang="en-US" sz="8800" dirty="0">
              <a:solidFill>
                <a:schemeClr val="tx1"/>
              </a:solidFill>
              <a:latin typeface="Abadi"/>
            </a:endParaRPr>
          </a:p>
          <a:p>
            <a:pPr marL="0" indent="0">
              <a:buNone/>
            </a:pPr>
            <a:r>
              <a:rPr lang="en-US" sz="7400" dirty="0">
                <a:solidFill>
                  <a:schemeClr val="tx1"/>
                </a:solidFill>
              </a:rPr>
              <a:t>SpaceX’s Falcon 9 rocket has transformed space exploration with its innovative reusable first-stage technology, significantly reducing mission costs. However, achieving consistent landing success is influenced by factors such as payload mass, orbit type, and launch site. This project, as part of the IBM Data Science Capstone, analyzed historical Falcon 9 launch data to uncover key insights and develop predictive models for landing success.</a:t>
            </a:r>
          </a:p>
          <a:p>
            <a:pPr marL="0" indent="0">
              <a:buNone/>
            </a:pPr>
            <a:r>
              <a:rPr lang="en-US" sz="7400" dirty="0">
                <a:solidFill>
                  <a:schemeClr val="tx1"/>
                </a:solidFill>
              </a:rPr>
              <a:t>Through comprehensive data collection and preprocessing, exploratory analysis revealed improving success rates over time, with the Kennedy Space Center being the most reliable launch site. Orbits such as ES-L1 and GEO achieved 100% success, highlighting their stability. Predictive modeling using Decision Trees outperformed other algorithms with ~88.93% accuracy, providing actionable predictions for future missions.</a:t>
            </a:r>
          </a:p>
          <a:p>
            <a:pPr marL="0" indent="0">
              <a:buNone/>
            </a:pPr>
            <a:r>
              <a:rPr lang="en-US" sz="7400" dirty="0">
                <a:solidFill>
                  <a:schemeClr val="tx1"/>
                </a:solidFill>
              </a:rPr>
              <a:t>Interactive dashboards and geospatial maps highlighted critical factors such as geographical proximity to the equator and coasts. These insights offer SpaceX a data-driven foundation for optimizing mission planning and advancing the reliability of reusable rocket technology. This project demonstrates the power of data science in solving complex aerospace challenges.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buFont typeface="Arial" panose="020B0604020202020204" pitchFamily="34" charset="0"/>
              <a:buChar char="•"/>
            </a:pPr>
            <a:r>
              <a:rPr lang="en-US" sz="2000" b="1" dirty="0"/>
              <a:t>SpaceX REST API:</a:t>
            </a:r>
            <a:r>
              <a:rPr lang="en-US" sz="2000" dirty="0"/>
              <a:t> Historical launch data was retrieved from SpaceX’s API, providing detailed information on Falcon 9 missions, including payload, launch site, orbit, and landing outcomes.</a:t>
            </a:r>
          </a:p>
          <a:p>
            <a:pPr>
              <a:buFont typeface="Arial" panose="020B0604020202020204" pitchFamily="34" charset="0"/>
              <a:buChar char="•"/>
            </a:pPr>
            <a:r>
              <a:rPr lang="en-US" sz="2000" b="1" dirty="0"/>
              <a:t>Wikipedia Scraping:</a:t>
            </a:r>
            <a:r>
              <a:rPr lang="en-US" sz="2000" dirty="0"/>
              <a:t> Supplementary data, such as mission descriptions and timelines, was extracted from the "List of Falcon 9 and Falcon Heavy launches" page using web scraping tools like </a:t>
            </a:r>
            <a:r>
              <a:rPr lang="en-US" sz="2000" dirty="0" err="1"/>
              <a:t>BeautifulSoup</a:t>
            </a:r>
            <a:r>
              <a:rPr lang="en-US" sz="2000" dirty="0"/>
              <a:t>.</a:t>
            </a:r>
          </a:p>
          <a:p>
            <a:pPr>
              <a:buFont typeface="Arial" panose="020B0604020202020204" pitchFamily="34" charset="0"/>
              <a:buChar char="•"/>
            </a:pPr>
            <a:r>
              <a:rPr lang="en-US" sz="2000" b="1" dirty="0"/>
              <a:t>Data Integration:</a:t>
            </a:r>
            <a:r>
              <a:rPr lang="en-US" sz="2000" dirty="0"/>
              <a:t> The datasets from the API and Wikipedia were combined to create a comprehensive dataset for analysis, ensuring consistency and accuracy.</a:t>
            </a:r>
          </a:p>
          <a:p>
            <a:pPr>
              <a:buFont typeface="Arial" panose="020B0604020202020204" pitchFamily="34" charset="0"/>
              <a:buChar char="•"/>
            </a:pPr>
            <a:r>
              <a:rPr lang="en-US" sz="2000" b="1" dirty="0"/>
              <a:t>Tools Used:</a:t>
            </a:r>
            <a:r>
              <a:rPr lang="en-US" sz="2000" dirty="0"/>
              <a:t> Python libraries such as requests for API calls and </a:t>
            </a:r>
            <a:r>
              <a:rPr lang="en-US" sz="2000" dirty="0" err="1"/>
              <a:t>BeautifulSoup</a:t>
            </a:r>
            <a:r>
              <a:rPr lang="en-US" sz="2000" dirty="0"/>
              <a:t> for web scraping were utilized to automate data collection.</a:t>
            </a:r>
          </a:p>
          <a:p>
            <a:pPr marL="0" indent="0">
              <a:buNone/>
            </a:pPr>
            <a:r>
              <a:rPr lang="en-US" sz="2000" dirty="0"/>
              <a:t>This multi-source approach ensured the dataset was robust and covered all key variables required for analysis and modeling.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713400" cy="4225925"/>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000" b="1" dirty="0"/>
              <a:t>Start</a:t>
            </a:r>
            <a:r>
              <a:rPr lang="en-US" sz="2000" dirty="0"/>
              <a:t>: Initiate the process to gather Falcon 9 launch data.</a:t>
            </a:r>
          </a:p>
          <a:p>
            <a:pPr>
              <a:lnSpc>
                <a:spcPct val="100000"/>
              </a:lnSpc>
              <a:spcBef>
                <a:spcPts val="1400"/>
              </a:spcBef>
            </a:pPr>
            <a:r>
              <a:rPr lang="en-US" sz="2000" b="1" dirty="0"/>
              <a:t>Send API Request</a:t>
            </a:r>
            <a:r>
              <a:rPr lang="en-US" sz="2000" dirty="0"/>
              <a:t>: Query the SpaceX API for launch and mission data.</a:t>
            </a:r>
          </a:p>
          <a:p>
            <a:pPr>
              <a:lnSpc>
                <a:spcPct val="100000"/>
              </a:lnSpc>
              <a:spcBef>
                <a:spcPts val="1400"/>
              </a:spcBef>
            </a:pPr>
            <a:r>
              <a:rPr lang="en-US" sz="2000" b="1" dirty="0"/>
              <a:t>Receive JSON Data</a:t>
            </a:r>
            <a:r>
              <a:rPr lang="en-US" sz="2000" dirty="0"/>
              <a:t>: Retrieve launch details including payload, site, orbit, and landing outcomes in JSON format.</a:t>
            </a:r>
          </a:p>
          <a:p>
            <a:pPr>
              <a:lnSpc>
                <a:spcPct val="100000"/>
              </a:lnSpc>
              <a:spcBef>
                <a:spcPts val="1400"/>
              </a:spcBef>
            </a:pPr>
            <a:r>
              <a:rPr lang="en-US" sz="2000" b="1" dirty="0"/>
              <a:t>Validate Data</a:t>
            </a:r>
            <a:r>
              <a:rPr lang="en-US" sz="2000" dirty="0"/>
              <a:t>: Check for completeness, accuracy, and missing values in the data.</a:t>
            </a:r>
          </a:p>
          <a:p>
            <a:pPr>
              <a:lnSpc>
                <a:spcPct val="100000"/>
              </a:lnSpc>
              <a:spcBef>
                <a:spcPts val="1400"/>
              </a:spcBef>
            </a:pPr>
            <a:r>
              <a:rPr lang="en-US" sz="2000" b="1" dirty="0"/>
              <a:t>Supplement with Scraped Data</a:t>
            </a:r>
            <a:r>
              <a:rPr lang="en-US" sz="2000" dirty="0"/>
              <a:t>: Use web scraping (e.g., Wikipedia) to fill gaps or add additional context.</a:t>
            </a:r>
          </a:p>
          <a:p>
            <a:pPr>
              <a:lnSpc>
                <a:spcPct val="100000"/>
              </a:lnSpc>
              <a:spcBef>
                <a:spcPts val="1400"/>
              </a:spcBef>
            </a:pPr>
            <a:r>
              <a:rPr lang="en-US" sz="2000" b="1" dirty="0"/>
              <a:t>Store Data Locally</a:t>
            </a:r>
            <a:r>
              <a:rPr lang="en-US" sz="2000" dirty="0"/>
              <a:t>: Save the validated and enriched data for analysis.</a:t>
            </a:r>
          </a:p>
          <a:p>
            <a:pPr>
              <a:lnSpc>
                <a:spcPct val="100000"/>
              </a:lnSpc>
              <a:spcBef>
                <a:spcPts val="1400"/>
              </a:spcBef>
            </a:pPr>
            <a:r>
              <a:rPr lang="en-US" sz="2000" b="1" dirty="0"/>
              <a:t>End</a:t>
            </a:r>
            <a:r>
              <a:rPr lang="en-US" sz="2000" dirty="0"/>
              <a:t>: Complete the data collection process.</a:t>
            </a:r>
            <a:endParaRPr lang="en-US" sz="20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https://github.com/PyroBBMC/IBM_Applied_Data_Science_Capstone/SpaceXAPI</a:t>
            </a:r>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B4217973-C02F-A6C0-2F90-30C7D86B90DC}"/>
              </a:ext>
            </a:extLst>
          </p:cNvPr>
          <p:cNvPicPr>
            <a:picLocks noChangeAspect="1"/>
          </p:cNvPicPr>
          <p:nvPr/>
        </p:nvPicPr>
        <p:blipFill>
          <a:blip r:embed="rId4"/>
          <a:stretch>
            <a:fillRect/>
          </a:stretch>
        </p:blipFill>
        <p:spPr>
          <a:xfrm>
            <a:off x="6534138" y="1304691"/>
            <a:ext cx="4213247" cy="5475249"/>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18234</TotalTime>
  <Words>5165</Words>
  <Application>Microsoft Macintosh PowerPoint</Application>
  <PresentationFormat>Widescreen</PresentationFormat>
  <Paragraphs>467</Paragraphs>
  <Slides>57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Triche, Tori</cp:lastModifiedBy>
  <cp:revision>201</cp:revision>
  <dcterms:created xsi:type="dcterms:W3CDTF">2021-04-29T18:58:34Z</dcterms:created>
  <dcterms:modified xsi:type="dcterms:W3CDTF">2024-11-21T21:23:06Z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